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6"/>
  </p:handoutMasterIdLst>
  <p:sldIdLst>
    <p:sldId id="1513" r:id="rId3"/>
    <p:sldId id="5882" r:id="rId4"/>
    <p:sldId id="4727" r:id="rId5"/>
    <p:sldId id="5862" r:id="rId6"/>
    <p:sldId id="5834" r:id="rId7"/>
    <p:sldId id="4723" r:id="rId8"/>
    <p:sldId id="5833" r:id="rId10"/>
    <p:sldId id="5835" r:id="rId11"/>
    <p:sldId id="5838" r:id="rId12"/>
    <p:sldId id="5839" r:id="rId13"/>
    <p:sldId id="5836" r:id="rId14"/>
    <p:sldId id="5842" r:id="rId15"/>
    <p:sldId id="5844" r:id="rId16"/>
    <p:sldId id="5845" r:id="rId17"/>
    <p:sldId id="5846" r:id="rId18"/>
    <p:sldId id="5847" r:id="rId19"/>
    <p:sldId id="5850" r:id="rId20"/>
    <p:sldId id="5849" r:id="rId21"/>
    <p:sldId id="5860" r:id="rId22"/>
    <p:sldId id="5861" r:id="rId23"/>
    <p:sldId id="5881" r:id="rId24"/>
    <p:sldId id="5749" r:id="rId25"/>
  </p:sldIdLst>
  <p:sldSz cx="12192000" cy="685800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  <a:sym typeface="Symbol" panose="05050102010706020507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杜静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CF4"/>
    <a:srgbClr val="002967"/>
    <a:srgbClr val="3333FF"/>
    <a:srgbClr val="DAE0EF"/>
    <a:srgbClr val="1FA5B7"/>
    <a:srgbClr val="629DD1"/>
    <a:srgbClr val="1A1A8A"/>
    <a:srgbClr val="14B3B1"/>
    <a:srgbClr val="9966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118" d="100"/>
          <a:sy n="118" d="100"/>
        </p:scale>
        <p:origin x="318" y="51"/>
      </p:cViewPr>
      <p:guideLst>
        <p:guide orient="horz" pos="2121"/>
        <p:guide pos="379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7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0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7AD00BD-FBE7-4884-B3AC-7CA96D53F16A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7F334741-4DE6-42A5-9EC1-F97661FDB8B9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ChangeArrowheads="1"/>
          </p:cNvSpPr>
          <p:nvPr/>
        </p:nvSpPr>
        <p:spPr bwMode="hidden">
          <a:xfrm>
            <a:off x="0" y="1"/>
            <a:ext cx="46736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hidden">
          <a:xfrm>
            <a:off x="1699685" y="1408113"/>
            <a:ext cx="10492316" cy="1955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/>
          <a:lstStyle/>
          <a:p>
            <a:pPr>
              <a:defRPr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grpSp>
        <p:nvGrpSpPr>
          <p:cNvPr id="6" name="Group 1029"/>
          <p:cNvGrpSpPr/>
          <p:nvPr/>
        </p:nvGrpSpPr>
        <p:grpSpPr bwMode="auto">
          <a:xfrm>
            <a:off x="0" y="925513"/>
            <a:ext cx="2829984" cy="2438400"/>
            <a:chOff x="0" y="672"/>
            <a:chExt cx="1806" cy="1989"/>
          </a:xfrm>
        </p:grpSpPr>
        <p:sp>
          <p:nvSpPr>
            <p:cNvPr id="7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7" name="Picture 1048" descr="n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18" y="6165850"/>
            <a:ext cx="493183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50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5822951" y="6165851"/>
            <a:ext cx="946149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5" name="Rectangle 1043"/>
          <p:cNvSpPr>
            <a:spLocks noGrp="1" noChangeArrowheads="1"/>
          </p:cNvSpPr>
          <p:nvPr>
            <p:ph type="ctrTitle"/>
          </p:nvPr>
        </p:nvSpPr>
        <p:spPr>
          <a:xfrm>
            <a:off x="2897352" y="1240218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0196" name="Rectangle 1044"/>
          <p:cNvSpPr>
            <a:spLocks noGrp="1" noChangeArrowheads="1"/>
          </p:cNvSpPr>
          <p:nvPr>
            <p:ph type="subTitle" idx="1"/>
          </p:nvPr>
        </p:nvSpPr>
        <p:spPr>
          <a:xfrm>
            <a:off x="2939393" y="3536731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>
                <a:latin typeface="Segoe UI Light" panose="020B0502040204020203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9" name="Rectangle 1040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171194-AE91-427F-8CC7-4FE2E1FA3FA6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20" name="Rectangle 104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21" name="Rectangle 10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32900" y="6346825"/>
            <a:ext cx="2844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C4BCFE-DE58-43FA-9CA0-FC7EF71335F6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64085" y="457200"/>
            <a:ext cx="2618316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457200"/>
            <a:ext cx="76581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07AD5-9C47-41A5-950A-9F618E5997B3}" type="slidenum">
              <a:rPr lang="en-US" altLang="zh-CN"/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85528-DC5E-4EAC-AC31-7F1490F62EFB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02784" y="457200"/>
            <a:ext cx="10479616" cy="5410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9955A-AAFE-4CF7-8D23-F1C08DA69D95}" type="slidenum">
              <a:rPr lang="en-US" altLang="zh-CN"/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AA8C-EBAC-497B-B5EF-7A1180BEDD28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1102784" y="1981200"/>
            <a:ext cx="10479616" cy="38862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zh-CN" alt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55E6B-B388-475B-B679-3F5F5BF4BD69}" type="slidenum">
              <a:rPr lang="en-US" altLang="zh-CN"/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C9BE3-6DFA-473C-86D1-DC2B1A695EDC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1200"/>
            <a:ext cx="5137149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981200"/>
            <a:ext cx="5139267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443133" y="4000500"/>
            <a:ext cx="5139267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1D8E7-A420-456F-B34C-EA2057A3AD04}" type="slidenum">
              <a:rPr lang="en-US" altLang="zh-CN"/>
            </a:fld>
            <a:endParaRPr lang="en-US" altLang="zh-CN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373DB-EC42-42B4-9D96-20433CE5679A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02784" y="457200"/>
            <a:ext cx="10479616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02784" y="1981200"/>
            <a:ext cx="5137149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981200"/>
            <a:ext cx="5139267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02784" y="4000500"/>
            <a:ext cx="5137149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43133" y="4000500"/>
            <a:ext cx="5139267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F4642-8E5A-4843-B269-5FD045F51BB3}" type="slidenum">
              <a:rPr lang="en-US" altLang="zh-CN"/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943CE-CBBA-4B27-B67A-FAB2155D2625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A532F-BFCA-4A53-9D87-8048BE590311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5A1EE3-AA23-47F0-A9E2-C9B616534465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347789"/>
            <a:ext cx="5139267" cy="5095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4EFFC2-23B2-4563-BC29-273363D2E878}" type="slidenum">
              <a:rPr lang="en-US" altLang="zh-CN"/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6D7EE-8EBB-44CF-821C-533FDB28DC0A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784" y="1347789"/>
            <a:ext cx="10479616" cy="5095875"/>
          </a:xfrm>
        </p:spPr>
        <p:txBody>
          <a:bodyPr/>
          <a:lstStyle>
            <a:lvl1pPr>
              <a:defRPr baseline="0">
                <a:latin typeface="Segoe UI Light" panose="020B0502040204020203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Segoe UI Light" panose="020B0502040204020203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Segoe UI Light" panose="020B0502040204020203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Segoe UI Light" panose="020B0502040204020203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Segoe UI Light" panose="020B0502040204020203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DCA781-2C6F-4150-84D4-E012765ECB09}" type="slidenum">
              <a:rPr lang="en-US" altLang="zh-CN"/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BB433-6F21-46DB-A724-024A18BA26F5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 hasCustomPrompt="1"/>
          </p:nvPr>
        </p:nvSpPr>
        <p:spPr>
          <a:xfrm>
            <a:off x="6443133" y="1347789"/>
            <a:ext cx="5139267" cy="5095875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4E8ADA-673A-41B5-8510-6E092B3E4D55}" type="slidenum">
              <a:rPr lang="en-US" altLang="zh-CN"/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D1F75-401C-4F0D-874D-70F15A27DA82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 hasCustomPrompt="1"/>
          </p:nvPr>
        </p:nvSpPr>
        <p:spPr>
          <a:xfrm>
            <a:off x="6443133" y="1347789"/>
            <a:ext cx="5139267" cy="5095875"/>
          </a:xfrm>
        </p:spPr>
        <p:txBody>
          <a:bodyPr/>
          <a:lstStyle/>
          <a:p>
            <a:r>
              <a:rPr lang="zh-CN" altLang="en-US"/>
              <a:t>单击图标添加剪 贴画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BFA79-D416-492F-A1C8-EF2A6CE64187}" type="slidenum">
              <a:rPr lang="en-US" altLang="zh-CN"/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5FD12-357E-4A3C-87ED-2F329FB6B175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540502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41367" y="6540502"/>
            <a:ext cx="2844800" cy="2619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5ECD6-DCED-4370-9398-6D761550F2D6}" type="slidenum">
              <a:rPr lang="en-US" altLang="zh-CN"/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806451" y="65325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AF1C0-C046-4258-A41C-CC7ED04E128E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9"/>
            <a:ext cx="10479616" cy="24717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2784" y="3971925"/>
            <a:ext cx="10479616" cy="24717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EA569E-3683-4BAE-9B66-094A87A508A0}" type="slidenum">
              <a:rPr lang="en-US" altLang="zh-CN"/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EAFF1-5358-4DBA-A2B7-B124E5FC49FD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1" y="250826"/>
            <a:ext cx="10479616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443133" y="1347789"/>
            <a:ext cx="5139267" cy="24717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443133" y="3971925"/>
            <a:ext cx="5139267" cy="24717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443664"/>
            <a:ext cx="3860800" cy="261937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241367" y="6548439"/>
            <a:ext cx="28448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D4C7AA-65E8-4142-8E34-54386B9C035D}" type="slidenum">
              <a:rPr lang="en-US" altLang="zh-CN"/>
            </a:fld>
            <a:endParaRPr lang="en-US" altLang="zh-CN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806451" y="6443663"/>
            <a:ext cx="28448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1722D-CCAB-4D79-AEEC-2E87DDA3F8FD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7"/>
            <a:ext cx="11809312" cy="562075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1200"/>
            <a:ext cx="5137149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981200"/>
            <a:ext cx="5139267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E1B35-F508-4033-B571-2B29DF8F447A}" type="slidenum">
              <a:rPr lang="en-US" altLang="zh-CN"/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808B3-1959-49CC-9111-19EA6D7BF683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5113D-EE90-4DB5-8B60-FC3B93F429FA}" type="slidenum">
              <a:rPr lang="en-US" altLang="zh-CN"/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44511-1630-428C-82D8-3F4186C117AD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D72FA-F80D-49AF-822D-B3FF4D79ACD0}" type="slidenum">
              <a:rPr lang="en-US" altLang="zh-CN"/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81FA5-E2FA-4B8C-B745-2F8947F44898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23A71-7A03-4925-B8A3-F68FDBE48FBA}" type="slidenum">
              <a:rPr lang="en-US" altLang="zh-CN"/>
            </a:fld>
            <a:endParaRPr lang="en-US" altLang="zh-CN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735E2-AA03-4215-92CB-62D7B531FBB6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A4C12-08BD-4DCA-AAB6-16CF56D826EA}" type="slidenum">
              <a:rPr lang="en-US" altLang="zh-CN"/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0D4E9-75F4-44FF-9204-A1C960E02A64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AB4D8-9A2D-43BF-B474-64D2DA230053}" type="slidenum">
              <a:rPr lang="en-US" altLang="zh-CN"/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33D3-9B1F-42F6-9445-CE6BCB077984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15737-6BBB-4A81-B6C9-732776CFDD3C}" type="slidenum">
              <a:rPr lang="en-US" altLang="zh-CN"/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A2167-4FBC-4B60-B20F-FEABD1958CD5}" type="datetime1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2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40502"/>
            <a:ext cx="3860800" cy="2619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200" b="0" baseline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1367" y="6540502"/>
            <a:ext cx="2844800" cy="2619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</a:lstStyle>
          <a:p>
            <a:pPr>
              <a:defRPr/>
            </a:pPr>
            <a:fld id="{DD5A1EE3-AA23-47F0-A9E2-C9B616534465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606551" y="250825"/>
            <a:ext cx="9451307" cy="658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2784" y="1347789"/>
            <a:ext cx="1047961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6451" y="6532563"/>
            <a:ext cx="2844800" cy="277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FC27CCD4-050D-427C-9585-161D5A36B806}" type="datetime1">
              <a:rPr lang="zh-CN" altLang="en-US" smtClean="0"/>
            </a:fld>
            <a:endParaRPr lang="en-US" altLang="zh-CN" dirty="0"/>
          </a:p>
        </p:txBody>
      </p:sp>
      <p:pic>
        <p:nvPicPr>
          <p:cNvPr id="1032" name="Picture 25" descr="logo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445764" y="229394"/>
            <a:ext cx="90102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Group 4"/>
          <p:cNvGrpSpPr/>
          <p:nvPr/>
        </p:nvGrpSpPr>
        <p:grpSpPr bwMode="auto">
          <a:xfrm>
            <a:off x="518585" y="893763"/>
            <a:ext cx="11042649" cy="474662"/>
            <a:chOff x="0" y="0"/>
            <a:chExt cx="5760" cy="344"/>
          </a:xfrm>
        </p:grpSpPr>
        <p:sp>
          <p:nvSpPr>
            <p:cNvPr id="4915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259" y="85"/>
              <a:ext cx="5501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8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9160" name="Rectangle 8"/>
            <p:cNvSpPr>
              <a:spLocks noChangeArrowheads="1"/>
            </p:cNvSpPr>
            <p:nvPr/>
          </p:nvSpPr>
          <p:spPr bwMode="auto">
            <a:xfrm>
              <a:off x="344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344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916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916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8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panose="020B060402020209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aseline="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9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9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9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panose="020B060402020209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0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1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0.png"/><Relationship Id="rId3" Type="http://schemas.openxmlformats.org/officeDocument/2006/relationships/tags" Target="../tags/tag9.xml"/><Relationship Id="rId2" Type="http://schemas.openxmlformats.org/officeDocument/2006/relationships/image" Target="../media/image39.png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6700" y="1565275"/>
            <a:ext cx="9130030" cy="178752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存算一体机器人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加速器</a:t>
            </a:r>
            <a:endParaRPr lang="en-US" altLang="zh-CN" sz="4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868510" y="3510769"/>
            <a:ext cx="6019800" cy="1752600"/>
          </a:xfrm>
        </p:spPr>
        <p:txBody>
          <a:bodyPr anchor="b">
            <a:no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</a:rPr>
              <a:t>孙文昊</a:t>
            </a:r>
            <a:endParaRPr lang="zh-CN" altLang="en-US" sz="2800" dirty="0">
              <a:latin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503020204020204" pitchFamily="34" charset="-122"/>
              </a:rPr>
              <a:t>中科院计算所</a:t>
            </a:r>
            <a:endParaRPr lang="zh-CN" altLang="en-US" sz="2800" dirty="0">
              <a:latin typeface="微软雅黑" panose="020B0503020204020204" pitchFamily="34" charset="-122"/>
            </a:endParaRPr>
          </a:p>
          <a:p>
            <a:pPr algn="ctr"/>
            <a:r>
              <a:rPr lang="en-US" sz="2800" dirty="0">
                <a:latin typeface="微软雅黑" panose="020B0503020204020204" pitchFamily="34" charset="-122"/>
              </a:rPr>
              <a:t>2023</a:t>
            </a:r>
            <a:r>
              <a:rPr lang="zh-CN" altLang="en-US" sz="2800" dirty="0">
                <a:latin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</a:rPr>
              <a:t>11</a:t>
            </a:r>
            <a:r>
              <a:rPr lang="zh-CN" altLang="en-US" sz="2800" dirty="0">
                <a:latin typeface="微软雅黑" panose="020B0503020204020204" pitchFamily="34" charset="-122"/>
              </a:rPr>
              <a:t>月</a:t>
            </a:r>
            <a:r>
              <a:rPr lang="en-US" altLang="zh-CN" sz="2800" dirty="0">
                <a:latin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</a:rPr>
              <a:t>日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4BCFE-DE58-43FA-9CA0-FC7EF71335F6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zh-CN" altLang="en-US" dirty="0">
                <a:sym typeface="+mn-ea"/>
              </a:rPr>
              <a:t>问题</a:t>
            </a:r>
            <a:r>
              <a:rPr lang="zh-CN" altLang="en-US" dirty="0">
                <a:sym typeface="+mn-ea"/>
              </a:rPr>
              <a:t>研究背景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内容占位符 1"/>
          <p:cNvSpPr>
            <a:spLocks noGrp="1"/>
          </p:cNvSpPr>
          <p:nvPr/>
        </p:nvSpPr>
        <p:spPr>
          <a:xfrm>
            <a:off x="122555" y="144272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三种处理器：</a:t>
            </a:r>
            <a:r>
              <a:rPr lang="en-US" altLang="zh-CN"/>
              <a:t>CPU</a:t>
            </a:r>
            <a:r>
              <a:rPr lang="zh-CN" altLang="en-US"/>
              <a:t>、</a:t>
            </a:r>
            <a:r>
              <a:rPr lang="en-US" altLang="zh-CN"/>
              <a:t>GPU</a:t>
            </a:r>
            <a:r>
              <a:rPr lang="zh-CN" altLang="en-US"/>
              <a:t>、</a:t>
            </a:r>
            <a:r>
              <a:rPr lang="en-US" altLang="zh-CN"/>
              <a:t>FPGA</a:t>
            </a:r>
            <a:r>
              <a:rPr lang="zh-CN" altLang="en-US"/>
              <a:t>（</a:t>
            </a:r>
            <a:r>
              <a:rPr lang="en-US" altLang="zh-CN"/>
              <a:t>ASIC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共性问题：能源效率低，难以平衡实时控制与</a:t>
            </a:r>
            <a:r>
              <a:rPr lang="zh-CN" altLang="en-US"/>
              <a:t>计算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053589" y="2704166"/>
          <a:ext cx="9845675" cy="3690620"/>
        </p:xfrm>
        <a:graphic>
          <a:graphicData uri="http://schemas.openxmlformats.org/drawingml/2006/table">
            <a:tbl>
              <a:tblPr firstRow="1" firstCol="1" bandRow="1"/>
              <a:tblGrid>
                <a:gridCol w="2018665"/>
                <a:gridCol w="4515485"/>
                <a:gridCol w="3311525"/>
              </a:tblGrid>
              <a:tr h="53848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处理器类型</a:t>
                      </a:r>
                      <a:endParaRPr lang="zh-CN" sz="2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执行情况</a:t>
                      </a:r>
                      <a:endParaRPr lang="zh-CN" sz="2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问题</a:t>
                      </a:r>
                      <a:endParaRPr lang="zh-CN" sz="25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5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CPU</a:t>
                      </a:r>
                      <a:endParaRPr lang="en-US" sz="25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99%的指令被执行用于碰撞检测，占总计划时间的90%以上</a:t>
                      </a:r>
                      <a:endParaRPr lang="zh-CN" sz="25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通用计算，速度最慢</a:t>
                      </a:r>
                      <a:endParaRPr lang="zh-CN" sz="25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1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NVIDIA GTX Titan GPU</a:t>
                      </a:r>
                      <a:endParaRPr lang="zh-CN" sz="25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运行RRT*算法需要7.719秒，其中有7169个碰撞检查</a:t>
                      </a:r>
                      <a:endParaRPr lang="zh-CN" sz="25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并行计算，能耗高</a:t>
                      </a:r>
                      <a:endParaRPr lang="zh-CN" sz="25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04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FPGA</a:t>
                      </a:r>
                      <a:endParaRPr lang="en-US" altLang="zh-CN" sz="25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zh-CN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CPU</a:t>
                      </a:r>
                      <a:r>
                        <a:rPr lang="zh-CN" altLang="en-US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的</a:t>
                      </a:r>
                      <a:r>
                        <a:rPr lang="en-US" altLang="zh-CN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30</a:t>
                      </a:r>
                      <a:r>
                        <a:rPr lang="zh-CN" altLang="en-US" sz="25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倍加速，低功耗</a:t>
                      </a:r>
                      <a:endParaRPr lang="zh-CN" altLang="en-US" sz="25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5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仿宋_GB2312" panose="02010609030101010101" pitchFamily="49" charset="-122"/>
                        </a:rPr>
                        <a:t>存储空间、存储墙</a:t>
                      </a:r>
                      <a:endParaRPr lang="zh-CN" altLang="en-US" sz="25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仿宋_GB2312" panose="0201060903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图片 8" descr="截屏2023-10-17 10.10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3198495"/>
            <a:ext cx="1692275" cy="1076325"/>
          </a:xfrm>
          <a:prstGeom prst="rect">
            <a:avLst/>
          </a:prstGeom>
        </p:spPr>
      </p:pic>
      <p:pic>
        <p:nvPicPr>
          <p:cNvPr id="10" name="图片 9" descr="截屏2023-10-17 10.11.05"/>
          <p:cNvPicPr>
            <a:picLocks noChangeAspect="1"/>
          </p:cNvPicPr>
          <p:nvPr/>
        </p:nvPicPr>
        <p:blipFill>
          <a:blip r:embed="rId2"/>
          <a:srcRect t="2362" b="4090"/>
          <a:stretch>
            <a:fillRect/>
          </a:stretch>
        </p:blipFill>
        <p:spPr>
          <a:xfrm>
            <a:off x="225425" y="4378960"/>
            <a:ext cx="1760220" cy="1031240"/>
          </a:xfrm>
          <a:prstGeom prst="rect">
            <a:avLst/>
          </a:prstGeom>
        </p:spPr>
      </p:pic>
      <p:pic>
        <p:nvPicPr>
          <p:cNvPr id="11" name="图片 10" descr="截屏2023-10-17 10.13.44"/>
          <p:cNvPicPr>
            <a:picLocks noChangeAspect="1"/>
          </p:cNvPicPr>
          <p:nvPr/>
        </p:nvPicPr>
        <p:blipFill>
          <a:blip r:embed="rId3"/>
          <a:srcRect t="3791" r="-4723" b="9503"/>
          <a:stretch>
            <a:fillRect/>
          </a:stretch>
        </p:blipFill>
        <p:spPr>
          <a:xfrm>
            <a:off x="476885" y="5455285"/>
            <a:ext cx="1210945" cy="1031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研究拟解决问题</a:t>
            </a:r>
            <a:endParaRPr lang="en-US" altLang="zh-CN" cap="all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lvl="0"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22555" y="1504315"/>
            <a:ext cx="11963400" cy="4525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文章</a:t>
            </a:r>
            <a:r>
              <a:rPr lang="zh-CN" altLang="en-US"/>
              <a:t>贡献：</a:t>
            </a:r>
            <a:endParaRPr lang="zh-CN" altLang="en-US"/>
          </a:p>
          <a:p>
            <a:r>
              <a:rPr lang="zh-CN" altLang="en-US"/>
              <a:t>提出首款基于</a:t>
            </a:r>
            <a:r>
              <a:rPr lang="zh-CN" altLang="en-US"/>
              <a:t>存算一体技术的碰撞检测芯片</a:t>
            </a:r>
            <a:endParaRPr lang="zh-CN" altLang="en-US"/>
          </a:p>
          <a:p>
            <a:r>
              <a:rPr lang="zh-CN" altLang="en-US"/>
              <a:t>提出适用于</a:t>
            </a:r>
            <a:r>
              <a:rPr lang="en-US" altLang="zh-CN"/>
              <a:t>PIM</a:t>
            </a:r>
            <a:r>
              <a:rPr lang="zh-CN" altLang="en-US"/>
              <a:t>的八叉树数据结构与新的</a:t>
            </a:r>
            <a:r>
              <a:rPr lang="zh-CN" altLang="en-US"/>
              <a:t>编码方案</a:t>
            </a:r>
            <a:endParaRPr lang="zh-CN" altLang="en-US"/>
          </a:p>
          <a:p>
            <a:r>
              <a:rPr lang="zh-CN" altLang="en-US"/>
              <a:t>进行仿真实验，与冯架构处理器（</a:t>
            </a:r>
            <a:r>
              <a:rPr lang="en-US" altLang="zh-CN"/>
              <a:t>Dadu-P</a:t>
            </a:r>
            <a:r>
              <a:rPr lang="zh-CN" altLang="en-US"/>
              <a:t>）</a:t>
            </a:r>
            <a:r>
              <a:rPr lang="zh-CN" altLang="en-US"/>
              <a:t>对比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问题</a:t>
            </a:r>
            <a:r>
              <a:rPr lang="zh-CN" altLang="en-US" dirty="0">
                <a:sym typeface="+mn-ea"/>
              </a:rPr>
              <a:t>建模分析</a:t>
            </a:r>
            <a:endParaRPr lang="en-US" altLang="zh-CN" cap="all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lvl="0"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三维模型的八叉树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碰撞的算法设定：输入两个八叉树，判断是否</a:t>
            </a:r>
            <a:r>
              <a:rPr lang="zh-CN" altLang="en-US"/>
              <a:t>发生碰撞</a:t>
            </a:r>
            <a:endParaRPr lang="zh-CN" altLang="en-US"/>
          </a:p>
          <a:p>
            <a:r>
              <a:rPr lang="zh-CN" altLang="en-US"/>
              <a:t>碰撞的检测：递归检查两棵八叉树中的两个节点，直到找到碰撞或无碰撞。通过检查子</a:t>
            </a:r>
            <a:r>
              <a:rPr lang="zh-CN" altLang="en-US"/>
              <a:t>节点判断碰撞。对于特定编码，可通过两个16位向量之间布尔逻辑检测。若不确定两节点是否冲突，</a:t>
            </a:r>
            <a:r>
              <a:rPr lang="zh-CN" altLang="en-US"/>
              <a:t>代表两节点部分被占用，要递归检查它们的子节点。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755" t="15996" r="5722" b="794"/>
          <a:stretch>
            <a:fillRect/>
          </a:stretch>
        </p:blipFill>
        <p:spPr>
          <a:xfrm>
            <a:off x="457200" y="4535805"/>
            <a:ext cx="5233670" cy="1899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2544" r="2306" b="6140"/>
          <a:stretch>
            <a:fillRect/>
          </a:stretch>
        </p:blipFill>
        <p:spPr>
          <a:xfrm>
            <a:off x="6298565" y="4526915"/>
            <a:ext cx="4886325" cy="22440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155" y="639889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三维模型</a:t>
            </a:r>
            <a:r>
              <a:rPr lang="en-US" altLang="zh-CN" sz="1600"/>
              <a:t>-&gt;8x18</a:t>
            </a:r>
            <a:r>
              <a:rPr lang="zh-CN" altLang="en-US" sz="1600"/>
              <a:t>的立方体</a:t>
            </a:r>
            <a:r>
              <a:rPr lang="en-US" altLang="zh-CN" sz="1600"/>
              <a:t>-&gt;</a:t>
            </a:r>
            <a:r>
              <a:rPr lang="zh-CN" altLang="en-US" sz="1600"/>
              <a:t>递归划分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3818255" y="6367780"/>
            <a:ext cx="177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节点</a:t>
            </a:r>
            <a:r>
              <a:rPr lang="en-US" altLang="zh-CN"/>
              <a:t>-&gt;</a:t>
            </a:r>
            <a:r>
              <a:rPr lang="zh-CN" altLang="en-US"/>
              <a:t>子</a:t>
            </a:r>
            <a:r>
              <a:rPr lang="zh-CN" altLang="en-US"/>
              <a:t>立方体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存算架构设计：</a:t>
            </a:r>
            <a:r>
              <a:rPr lang="en-US" altLang="zh-CN" dirty="0">
                <a:sym typeface="+mn-ea"/>
              </a:rPr>
              <a:t>DRAM</a:t>
            </a:r>
            <a:endParaRPr lang="en-US" altLang="zh-CN" cap="all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lvl="0"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1390862" y="4481197"/>
            <a:ext cx="2844800" cy="261937"/>
          </a:xfrm>
        </p:spPr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目标：充分利用DRAM的内部带宽，消除内存带宽瓶颈，从而为碰撞检测提供更高的性能和能效</a:t>
            </a:r>
            <a:endParaRPr lang="zh-CN" altLang="en-US"/>
          </a:p>
          <a:p>
            <a:r>
              <a:rPr lang="en-US" altLang="zh-CN">
                <a:sym typeface="+mn-ea"/>
              </a:rPr>
              <a:t>DRAM</a:t>
            </a:r>
            <a:r>
              <a:rPr lang="zh-CN" altLang="en-US">
                <a:sym typeface="+mn-ea"/>
              </a:rPr>
              <a:t>结构优化：每个</a:t>
            </a:r>
            <a:r>
              <a:rPr lang="en-US" altLang="zh-CN">
                <a:sym typeface="+mn-ea"/>
              </a:rPr>
              <a:t>Bank</a:t>
            </a:r>
            <a:r>
              <a:rPr lang="zh-CN" altLang="en-US">
                <a:sym typeface="+mn-ea"/>
              </a:rPr>
              <a:t>添加一个PIM模块。每个子数组中添加3个额外内存行、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个额外单词行。额外的内存行用于执行内存中的AND操作。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 descr="截屏2023-10-17 23.12.27"/>
          <p:cNvPicPr>
            <a:picLocks noChangeAspect="1"/>
          </p:cNvPicPr>
          <p:nvPr/>
        </p:nvPicPr>
        <p:blipFill>
          <a:blip r:embed="rId1"/>
          <a:srcRect r="8392" b="2610"/>
          <a:stretch>
            <a:fillRect/>
          </a:stretch>
        </p:blipFill>
        <p:spPr>
          <a:xfrm>
            <a:off x="1083945" y="3771900"/>
            <a:ext cx="3618230" cy="196659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8" name="图片 7" descr="截屏2023-10-17 23.12.53"/>
          <p:cNvPicPr>
            <a:picLocks noChangeAspect="1"/>
          </p:cNvPicPr>
          <p:nvPr/>
        </p:nvPicPr>
        <p:blipFill>
          <a:blip r:embed="rId2"/>
          <a:srcRect l="13095" t="14198" r="13676" b="2995"/>
          <a:stretch>
            <a:fillRect/>
          </a:stretch>
        </p:blipFill>
        <p:spPr>
          <a:xfrm>
            <a:off x="6999605" y="3771900"/>
            <a:ext cx="3441065" cy="196659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sp>
        <p:nvSpPr>
          <p:cNvPr id="55" name="右箭头 54"/>
          <p:cNvSpPr/>
          <p:nvPr/>
        </p:nvSpPr>
        <p:spPr>
          <a:xfrm>
            <a:off x="5083818" y="4342022"/>
            <a:ext cx="1802828" cy="1101788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存算架构设计：数据结构设计（怎么</a:t>
            </a:r>
            <a:r>
              <a:rPr lang="zh-CN" altLang="en-US" dirty="0">
                <a:sym typeface="+mn-ea"/>
              </a:rPr>
              <a:t>存）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八叉树数据结构设计改进</a:t>
            </a:r>
            <a:endParaRPr lang="zh-CN" altLang="en-US"/>
          </a:p>
          <a:p>
            <a:r>
              <a:t>找到一个大小合适的空间W0，确保O⊆W0⊂W，由八叉树的根节点表示</a:t>
            </a:r>
          </a:p>
          <a:p>
            <a:r>
              <a:t>将根空间划分为大量子立方体，每个子立方体都由一个八叉树表示</a:t>
            </a:r>
          </a:p>
          <a:p>
            <a:r>
              <a:rPr lang="zh-CN" altLang="en-US">
                <a:sym typeface="+mn-ea"/>
              </a:rPr>
              <a:t>更适合</a:t>
            </a:r>
            <a:r>
              <a:rPr lang="en-US" altLang="zh-CN">
                <a:sym typeface="+mn-ea"/>
              </a:rPr>
              <a:t>DRAM</a:t>
            </a:r>
            <a:r>
              <a:rPr lang="zh-CN" altLang="en-US">
                <a:sym typeface="+mn-ea"/>
              </a:rPr>
              <a:t>运算的节点编码方案：00的结果为无碰撞，01的结果为碰撞，结果为11需要递归检查</a:t>
            </a:r>
            <a:endParaRPr lang="zh-CN" altLang="en-US"/>
          </a:p>
          <a:p/>
        </p:txBody>
      </p:sp>
      <p:pic>
        <p:nvPicPr>
          <p:cNvPr id="3" name="图片 2" descr="截屏2023-10-18 01.20.20"/>
          <p:cNvPicPr>
            <a:picLocks noChangeAspect="1"/>
          </p:cNvPicPr>
          <p:nvPr/>
        </p:nvPicPr>
        <p:blipFill>
          <a:blip r:embed="rId1"/>
          <a:srcRect l="4286" t="13895" r="4672"/>
          <a:stretch>
            <a:fillRect/>
          </a:stretch>
        </p:blipFill>
        <p:spPr>
          <a:xfrm>
            <a:off x="0" y="4240530"/>
            <a:ext cx="7642860" cy="2617470"/>
          </a:xfrm>
          <a:prstGeom prst="rect">
            <a:avLst/>
          </a:prstGeom>
        </p:spPr>
      </p:pic>
      <p:pic>
        <p:nvPicPr>
          <p:cNvPr id="6" name="图片 5" descr="截屏2023-10-19 16.44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040" y="5053965"/>
            <a:ext cx="34798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存算架构设计：判断逻辑（怎么</a:t>
            </a:r>
            <a:r>
              <a:rPr lang="zh-CN" altLang="en-US" dirty="0">
                <a:sym typeface="+mn-ea"/>
              </a:rPr>
              <a:t>算）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实现判断是否发生碰撞的逻辑</a:t>
            </a:r>
            <a:endParaRPr lang="zh-CN" altLang="en-US"/>
          </a:p>
          <a:p>
            <a:r>
              <a:t>确定各单元是否为00</a:t>
            </a:r>
            <a:r>
              <a:rPr lang="zh-CN"/>
              <a:t>——</a:t>
            </a:r>
            <a:r>
              <a:rPr lang="zh-CN"/>
              <a:t>与逻辑</a:t>
            </a:r>
            <a:endParaRPr lang="zh-CN"/>
          </a:p>
          <a:p>
            <a:r>
              <a:rPr lang="zh-CN"/>
              <a:t>找出是否存在</a:t>
            </a:r>
            <a:r>
              <a:rPr lang="en-US" altLang="zh-CN"/>
              <a:t>01</a:t>
            </a:r>
            <a:r>
              <a:rPr lang="zh-CN" altLang="en-US"/>
              <a:t>——</a:t>
            </a:r>
            <a:r>
              <a:rPr lang="zh-CN" altLang="en-US"/>
              <a:t>与逻辑</a:t>
            </a:r>
            <a:endParaRPr lang="zh-CN" altLang="en-US"/>
          </a:p>
          <a:p>
            <a:r>
              <a:rPr lang="en-US" altLang="zh-CN"/>
              <a:t>CPU-2bit-</a:t>
            </a:r>
            <a:r>
              <a:rPr lang="en-US" altLang="zh-CN"/>
              <a:t>DRAM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756" t="4309" r="3983"/>
          <a:stretch>
            <a:fillRect/>
          </a:stretch>
        </p:blipFill>
        <p:spPr>
          <a:xfrm>
            <a:off x="5805170" y="3904615"/>
            <a:ext cx="6213475" cy="264033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6" name="图片 5" descr="截屏2023-10-19 16.44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970655"/>
            <a:ext cx="4649470" cy="1323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3550" t="14176" r="7934" b="3847"/>
          <a:stretch>
            <a:fillRect/>
          </a:stretch>
        </p:blipFill>
        <p:spPr>
          <a:xfrm>
            <a:off x="6527165" y="1388110"/>
            <a:ext cx="5491480" cy="19589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sp>
        <p:nvSpPr>
          <p:cNvPr id="53" name="右箭头 52"/>
          <p:cNvSpPr/>
          <p:nvPr/>
        </p:nvSpPr>
        <p:spPr>
          <a:xfrm rot="16200000">
            <a:off x="8900795" y="3388360"/>
            <a:ext cx="838835" cy="755650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存算架构设计：</a:t>
            </a:r>
            <a:r>
              <a:rPr lang="en-US" altLang="zh-CN" dirty="0">
                <a:sym typeface="+mn-ea"/>
              </a:rPr>
              <a:t>DRAM</a:t>
            </a:r>
            <a:r>
              <a:rPr lang="zh-CN" altLang="en-US" dirty="0">
                <a:sym typeface="+mn-ea"/>
              </a:rPr>
              <a:t>优化（</a:t>
            </a:r>
            <a:r>
              <a:rPr lang="zh-CN" altLang="en-US" dirty="0">
                <a:sym typeface="+mn-ea"/>
              </a:rPr>
              <a:t>算更快）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利用</a:t>
            </a:r>
            <a:r>
              <a:rPr lang="en-US" altLang="zh-CN"/>
              <a:t>Amint</a:t>
            </a:r>
            <a:r>
              <a:rPr lang="zh-CN" altLang="en-US"/>
              <a:t>内存加速器</a:t>
            </a:r>
            <a:r>
              <a:rPr lang="zh-CN" altLang="en-US"/>
              <a:t>进行DRAM内部批量位操作</a:t>
            </a:r>
            <a:endParaRPr lang="zh-CN" altLang="en-US"/>
          </a:p>
          <a:p>
            <a:r>
              <a:rPr lang="zh-CN" altLang="en-US"/>
              <a:t>针对</a:t>
            </a:r>
            <a:r>
              <a:rPr lang="en-US" altLang="zh-CN"/>
              <a:t>Amint</a:t>
            </a:r>
            <a:r>
              <a:rPr lang="zh-CN" altLang="en-US"/>
              <a:t>进行数组</a:t>
            </a:r>
            <a:r>
              <a:rPr lang="zh-CN" altLang="en-US"/>
              <a:t>编码优化</a:t>
            </a:r>
            <a:endParaRPr lang="zh-CN" altLang="en-US"/>
          </a:p>
          <a:p>
            <a:r>
              <a:rPr lang="zh-CN" altLang="en-US"/>
              <a:t>同时激活每个子数组的三行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2834" r="50" b="3289"/>
          <a:stretch>
            <a:fillRect/>
          </a:stretch>
        </p:blipFill>
        <p:spPr>
          <a:xfrm>
            <a:off x="114935" y="3568700"/>
            <a:ext cx="5128260" cy="2229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7823" t="6385" r="2125" b="2306"/>
          <a:stretch>
            <a:fillRect/>
          </a:stretch>
        </p:blipFill>
        <p:spPr>
          <a:xfrm rot="5400000">
            <a:off x="7994015" y="3226435"/>
            <a:ext cx="2504440" cy="2908935"/>
          </a:xfrm>
          <a:prstGeom prst="rect">
            <a:avLst/>
          </a:prstGeom>
        </p:spPr>
      </p:pic>
      <p:sp>
        <p:nvSpPr>
          <p:cNvPr id="53" name="右箭头 52"/>
          <p:cNvSpPr/>
          <p:nvPr/>
        </p:nvSpPr>
        <p:spPr>
          <a:xfrm>
            <a:off x="5441028" y="4132427"/>
            <a:ext cx="1802828" cy="1101788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测试环境</a:t>
            </a:r>
            <a:endParaRPr lang="en-US" altLang="zh-CN" cap="all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lvl="0"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软件：</a:t>
            </a:r>
            <a:r>
              <a:rPr lang="en-US" altLang="zh-CN"/>
              <a:t>ROS+MoveIt</a:t>
            </a:r>
            <a:r>
              <a:rPr lang="zh-CN" altLang="en-US"/>
              <a:t>包</a:t>
            </a:r>
            <a:endParaRPr lang="en-US" altLang="zh-CN"/>
          </a:p>
          <a:p>
            <a:r>
              <a:rPr lang="zh-CN" altLang="en-US"/>
              <a:t>硬件：Ambit仿真</a:t>
            </a:r>
            <a:r>
              <a:rPr lang="en-US" altLang="zh-CN"/>
              <a:t>+16GB DRAM with 2,048 banks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1718" t="7756" r="22427" b="3561"/>
          <a:stretch>
            <a:fillRect/>
          </a:stretch>
        </p:blipFill>
        <p:spPr>
          <a:xfrm>
            <a:off x="8716010" y="3164205"/>
            <a:ext cx="2999105" cy="2308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3828" t="669" r="3721"/>
          <a:stretch>
            <a:fillRect/>
          </a:stretch>
        </p:blipFill>
        <p:spPr>
          <a:xfrm>
            <a:off x="4145915" y="3429000"/>
            <a:ext cx="3282950" cy="20440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" y="3716655"/>
            <a:ext cx="2399030" cy="1343660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3094990" y="4241800"/>
            <a:ext cx="619125" cy="488950"/>
          </a:xfrm>
          <a:prstGeom prst="mathPlus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  <a:sym typeface="Symbol" panose="05050102010706020507" pitchFamily="18" charset="2"/>
            </a:endParaRPr>
          </a:p>
        </p:txBody>
      </p:sp>
      <p:sp>
        <p:nvSpPr>
          <p:cNvPr id="9" name="等于号 8"/>
          <p:cNvSpPr/>
          <p:nvPr/>
        </p:nvSpPr>
        <p:spPr>
          <a:xfrm>
            <a:off x="7876540" y="4271645"/>
            <a:ext cx="648970" cy="419100"/>
          </a:xfrm>
          <a:prstGeom prst="mathEqual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测试</a:t>
            </a:r>
            <a:r>
              <a:rPr lang="zh-CN" altLang="en-US" dirty="0">
                <a:sym typeface="+mn-ea"/>
              </a:rPr>
              <a:t>结果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147" t="1791" r="2425"/>
          <a:stretch>
            <a:fillRect/>
          </a:stretch>
        </p:blipFill>
        <p:spPr>
          <a:xfrm>
            <a:off x="59690" y="2745740"/>
            <a:ext cx="5506720" cy="3359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24" t="1319" r="1804" b="7917"/>
          <a:stretch>
            <a:fillRect/>
          </a:stretch>
        </p:blipFill>
        <p:spPr>
          <a:xfrm>
            <a:off x="5864225" y="3141345"/>
            <a:ext cx="5979160" cy="1390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10" y="4637405"/>
            <a:ext cx="6652260" cy="2133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2480" t="5268" r="2018" b="7411"/>
          <a:stretch>
            <a:fillRect/>
          </a:stretch>
        </p:blipFill>
        <p:spPr>
          <a:xfrm>
            <a:off x="5566410" y="1577975"/>
            <a:ext cx="6276975" cy="156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内容占位符 1"/>
          <p:cNvSpPr>
            <a:spLocks noGrp="1"/>
          </p:cNvSpPr>
          <p:nvPr/>
        </p:nvSpPr>
        <p:spPr>
          <a:xfrm>
            <a:off x="108585" y="1298575"/>
            <a:ext cx="11963400" cy="567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工业界实现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学术界研究（仅列出三维堆叠近存计算）</a:t>
            </a:r>
            <a:endParaRPr lang="zh-CN" altLang="en-US"/>
          </a:p>
        </p:txBody>
      </p:sp>
      <p:sp>
        <p:nvSpPr>
          <p:cNvPr id="47" name="灯片编号占位符 46"/>
          <p:cNvSpPr>
            <a:spLocks noGrp="1"/>
          </p:cNvSpPr>
          <p:nvPr>
            <p:ph type="sldNum" sz="quarter" idx="12"/>
          </p:nvPr>
        </p:nvSpPr>
        <p:spPr>
          <a:xfrm>
            <a:off x="800100" y="6758940"/>
            <a:ext cx="2844800" cy="258445"/>
          </a:xfrm>
        </p:spPr>
        <p:txBody>
          <a:bodyPr/>
          <a:lstStyle/>
          <a:p>
            <a:fld id="{8470E920-B213-4475-BD52-EAB4F933529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934085" y="1814830"/>
            <a:ext cx="9628505" cy="1969780"/>
            <a:chOff x="-456170" y="1012066"/>
            <a:chExt cx="9628420" cy="2125110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86849" y="1829746"/>
              <a:ext cx="1913704" cy="803525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1152" y="1813831"/>
              <a:ext cx="927178" cy="913712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7605" y="1797914"/>
              <a:ext cx="1079526" cy="921320"/>
            </a:xfrm>
            <a:prstGeom prst="rect">
              <a:avLst/>
            </a:prstGeom>
          </p:spPr>
        </p:pic>
        <p:sp>
          <p:nvSpPr>
            <p:cNvPr id="55" name="右箭头 54"/>
            <p:cNvSpPr/>
            <p:nvPr/>
          </p:nvSpPr>
          <p:spPr>
            <a:xfrm>
              <a:off x="86062" y="2702683"/>
              <a:ext cx="8959545" cy="42763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264510" y="2739833"/>
              <a:ext cx="1495646" cy="39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2019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72155" y="2730895"/>
              <a:ext cx="1495646" cy="39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2021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605814" y="2734946"/>
              <a:ext cx="1495646" cy="39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2022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408175" y="1012066"/>
              <a:ext cx="2488018" cy="82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法国</a:t>
              </a:r>
              <a:r>
                <a:rPr lang="en-US" altLang="zh-CN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UPMEM</a:t>
              </a:r>
              <a:endParaRPr lang="en-US" altLang="zh-CN" sz="16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DIMM</a:t>
              </a:r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近存</a:t>
              </a:r>
              <a:endParaRPr lang="en-US" altLang="zh-CN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通用近存计算机</a:t>
              </a:r>
              <a:endParaRPr lang="zh-CN" altLang="en-US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012333" y="1022799"/>
              <a:ext cx="2488018" cy="82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韩国三星</a:t>
              </a:r>
              <a:endParaRPr lang="en-US" altLang="zh-CN" sz="16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HBM-PIM</a:t>
              </a:r>
              <a:endParaRPr lang="en-US" altLang="zh-CN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人工智能加速器</a:t>
              </a:r>
              <a:endParaRPr lang="zh-CN" altLang="en-US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684232" y="1025294"/>
              <a:ext cx="2488018" cy="82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r>
                <a:rPr lang="en-US" altLang="zh-CN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/</a:t>
              </a:r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中国达摩院</a:t>
              </a:r>
              <a:endParaRPr lang="en-US" altLang="zh-CN" sz="16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两层堆叠</a:t>
              </a:r>
              <a:endParaRPr lang="en-US" altLang="zh-CN" sz="14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推荐系统加速器</a:t>
              </a:r>
              <a:endParaRPr lang="zh-CN" altLang="en-US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165636" y="2725949"/>
              <a:ext cx="1495646" cy="39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2013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37266" y="1275923"/>
              <a:ext cx="2488018" cy="5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韩国</a:t>
              </a:r>
              <a:r>
                <a:rPr lang="en-US" altLang="zh-CN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SK</a:t>
              </a:r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海力士</a:t>
              </a:r>
              <a:endParaRPr lang="en-US" altLang="zh-CN" sz="16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HBM</a:t>
              </a:r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三维堆叠存储</a:t>
              </a:r>
              <a:endParaRPr lang="zh-CN" altLang="en-US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858" y="1859143"/>
              <a:ext cx="1155128" cy="826514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789" y="1829746"/>
              <a:ext cx="1083377" cy="879665"/>
            </a:xfrm>
            <a:prstGeom prst="rect">
              <a:avLst/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388258" y="2731833"/>
              <a:ext cx="1495646" cy="39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2011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-456170" y="1267471"/>
              <a:ext cx="2488018" cy="5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美国美光</a:t>
              </a:r>
              <a:endParaRPr lang="en-US" altLang="zh-CN" sz="1600" b="1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HMC</a:t>
              </a:r>
              <a:r>
                <a:rPr lang="zh-CN" altLang="en-US" sz="1400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三维堆叠存储</a:t>
              </a:r>
              <a:endParaRPr lang="zh-CN" altLang="en-US" sz="1400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464945" y="4277360"/>
            <a:ext cx="8970645" cy="1976120"/>
            <a:chOff x="83222" y="3374137"/>
            <a:chExt cx="8970577" cy="2131541"/>
          </a:xfrm>
        </p:grpSpPr>
        <p:sp>
          <p:nvSpPr>
            <p:cNvPr id="69" name="右箭头 68"/>
            <p:cNvSpPr/>
            <p:nvPr/>
          </p:nvSpPr>
          <p:spPr>
            <a:xfrm>
              <a:off x="83222" y="4197412"/>
              <a:ext cx="8913076" cy="4693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49629" y="4256310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2015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280552" y="4254513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2016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13133" y="4252091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2017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389819" y="4255815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2018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449083" y="4254513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2019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650149" y="4254513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2020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760484" y="4251764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2021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819748" y="4260837"/>
              <a:ext cx="782154" cy="39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2022</a:t>
              </a:r>
              <a:endParaRPr lang="zh-CN" altLang="en-US" b="1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8" name="矩形标注 77"/>
            <p:cNvSpPr/>
            <p:nvPr/>
          </p:nvSpPr>
          <p:spPr>
            <a:xfrm>
              <a:off x="196633" y="3376688"/>
              <a:ext cx="676337" cy="645663"/>
            </a:xfrm>
            <a:prstGeom prst="wedgeRectCallout">
              <a:avLst>
                <a:gd name="adj1" fmla="val -2229"/>
                <a:gd name="adj2" fmla="val 9335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韩国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图加速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ISCA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79" name="矩形标注 78"/>
            <p:cNvSpPr/>
            <p:nvPr/>
          </p:nvSpPr>
          <p:spPr>
            <a:xfrm>
              <a:off x="3331305" y="3375630"/>
              <a:ext cx="676337" cy="645663"/>
            </a:xfrm>
            <a:prstGeom prst="wedgeRectCallout">
              <a:avLst>
                <a:gd name="adj1" fmla="val 20828"/>
                <a:gd name="adj2" fmla="val 8677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中</a:t>
              </a:r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图加速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HPCA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0" name="矩形标注 79"/>
            <p:cNvSpPr/>
            <p:nvPr/>
          </p:nvSpPr>
          <p:spPr>
            <a:xfrm>
              <a:off x="4112909" y="3375630"/>
              <a:ext cx="676337" cy="645663"/>
            </a:xfrm>
            <a:prstGeom prst="wedgeRectCallout">
              <a:avLst>
                <a:gd name="adj1" fmla="val 41789"/>
                <a:gd name="adj2" fmla="val 8457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中</a:t>
              </a:r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图加速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TCAD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1" name="矩形标注 80"/>
            <p:cNvSpPr/>
            <p:nvPr/>
          </p:nvSpPr>
          <p:spPr>
            <a:xfrm>
              <a:off x="4836565" y="3374138"/>
              <a:ext cx="721820" cy="645663"/>
            </a:xfrm>
            <a:prstGeom prst="wedgeRectCallout">
              <a:avLst>
                <a:gd name="adj1" fmla="val -51025"/>
                <a:gd name="adj2" fmla="val 8567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图加速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MICRO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2" name="矩形标注 81"/>
            <p:cNvSpPr/>
            <p:nvPr/>
          </p:nvSpPr>
          <p:spPr>
            <a:xfrm>
              <a:off x="2261476" y="3376997"/>
              <a:ext cx="660035" cy="645663"/>
            </a:xfrm>
            <a:prstGeom prst="wedgeRectCallout">
              <a:avLst>
                <a:gd name="adj1" fmla="val 3968"/>
                <a:gd name="adj2" fmla="val 889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图加速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HPCA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3" name="矩形标注 82"/>
            <p:cNvSpPr/>
            <p:nvPr/>
          </p:nvSpPr>
          <p:spPr>
            <a:xfrm>
              <a:off x="8199547" y="3383776"/>
              <a:ext cx="854252" cy="645663"/>
            </a:xfrm>
            <a:prstGeom prst="wedgeRectCallout">
              <a:avLst>
                <a:gd name="adj1" fmla="val -46160"/>
                <a:gd name="adj2" fmla="val 8786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稀疏矩阵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ISCA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4" name="矩形标注 83"/>
            <p:cNvSpPr/>
            <p:nvPr/>
          </p:nvSpPr>
          <p:spPr>
            <a:xfrm>
              <a:off x="1298275" y="4860015"/>
              <a:ext cx="611821" cy="645663"/>
            </a:xfrm>
            <a:prstGeom prst="wedgeRectCallout">
              <a:avLst>
                <a:gd name="adj1" fmla="val 7191"/>
                <a:gd name="adj2" fmla="val -9217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GPU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ISCA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5" name="矩形标注 84"/>
            <p:cNvSpPr/>
            <p:nvPr/>
          </p:nvSpPr>
          <p:spPr>
            <a:xfrm>
              <a:off x="6969401" y="4856010"/>
              <a:ext cx="819218" cy="645663"/>
            </a:xfrm>
            <a:prstGeom prst="wedgeRectCallout">
              <a:avLst>
                <a:gd name="adj1" fmla="val -28285"/>
                <a:gd name="adj2" fmla="val -9327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希腊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核间同步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HPCA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6" name="矩形标注 85"/>
            <p:cNvSpPr/>
            <p:nvPr/>
          </p:nvSpPr>
          <p:spPr>
            <a:xfrm>
              <a:off x="7819748" y="4860013"/>
              <a:ext cx="819218" cy="645663"/>
            </a:xfrm>
            <a:prstGeom prst="wedgeRectCallout">
              <a:avLst>
                <a:gd name="adj1" fmla="val -4057"/>
                <a:gd name="adj2" fmla="val -9217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资源管理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HPCA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7" name="矩形标注 86"/>
            <p:cNvSpPr/>
            <p:nvPr/>
          </p:nvSpPr>
          <p:spPr>
            <a:xfrm>
              <a:off x="5231237" y="4860013"/>
              <a:ext cx="819218" cy="645663"/>
            </a:xfrm>
            <a:prstGeom prst="wedgeRectCallout">
              <a:avLst>
                <a:gd name="adj1" fmla="val 36610"/>
                <a:gd name="adj2" fmla="val -9656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访存优化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ISCA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8" name="矩形标注 87"/>
            <p:cNvSpPr/>
            <p:nvPr/>
          </p:nvSpPr>
          <p:spPr>
            <a:xfrm>
              <a:off x="6115883" y="4860013"/>
              <a:ext cx="819218" cy="645663"/>
            </a:xfrm>
            <a:prstGeom prst="wedgeRectCallout">
              <a:avLst>
                <a:gd name="adj1" fmla="val 50454"/>
                <a:gd name="adj2" fmla="val -9766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瑞典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任务下发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MICRO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89" name="矩形标注 88"/>
            <p:cNvSpPr/>
            <p:nvPr/>
          </p:nvSpPr>
          <p:spPr>
            <a:xfrm>
              <a:off x="6543781" y="3376997"/>
              <a:ext cx="854252" cy="645663"/>
            </a:xfrm>
            <a:prstGeom prst="wedgeRectCallout">
              <a:avLst>
                <a:gd name="adj1" fmla="val 10265"/>
                <a:gd name="adj2" fmla="val 889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稀疏矩阵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HPCA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90" name="矩形标注 89"/>
            <p:cNvSpPr/>
            <p:nvPr/>
          </p:nvSpPr>
          <p:spPr>
            <a:xfrm>
              <a:off x="5636152" y="3374137"/>
              <a:ext cx="854252" cy="645663"/>
            </a:xfrm>
            <a:prstGeom prst="wedgeRectCallout">
              <a:avLst>
                <a:gd name="adj1" fmla="val -9650"/>
                <a:gd name="adj2" fmla="val 8786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美国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图像处理 </a:t>
              </a:r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ISCA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91" name="矩形标注 90"/>
            <p:cNvSpPr/>
            <p:nvPr/>
          </p:nvSpPr>
          <p:spPr>
            <a:xfrm>
              <a:off x="7435226" y="3380567"/>
              <a:ext cx="723094" cy="645663"/>
            </a:xfrm>
            <a:prstGeom prst="wedgeRectCallout">
              <a:avLst>
                <a:gd name="adj1" fmla="val -81080"/>
                <a:gd name="adj2" fmla="val 8457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瑞士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图挖掘</a:t>
              </a:r>
              <a:endParaRPr lang="en-US" altLang="zh-CN" sz="1200" b="1" smtClean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en-US" altLang="zh-CN" sz="1200" b="1" smtClean="0">
                  <a:solidFill>
                    <a:schemeClr val="tx1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MICRO</a:t>
              </a:r>
              <a:endParaRPr lang="zh-CN" altLang="en-US" sz="1200" b="1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231775" y="6257925"/>
            <a:ext cx="11620500" cy="6000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专用加速器多集中于图计算，缺乏对其它应用的考虑</a:t>
            </a:r>
            <a:endParaRPr lang="en-US" altLang="zh-CN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近年来有向通用计算发展的趋势，但仅是一些特定优化点，缺乏全面的系统设计方法</a:t>
            </a:r>
            <a:endParaRPr lang="en-US" altLang="zh-CN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未来研究展望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2523A71-7A03-4925-B8A3-F68FDBE48FBA}" type="slidenum">
              <a:rPr lang="en-US" altLang="zh-CN"/>
            </a:fld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247650" y="1318260"/>
            <a:ext cx="11729720" cy="5405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[1]Petrenko S, Petrenko S. Limitations of von neumann architecture[J]. Big Data Technologies for Monitoring of Computer Security: A Case Study of the Russian Federation, 2018: 115-173.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[2]Yang Y, Chen X, Han Y. Dadu-CD: Fast and efficient processing-in-memory accelerator for collision detection[C]//2020 57th ACM/IEEE Design Automation Conference </a:t>
            </a:r>
            <a:r>
              <a:rPr>
                <a:solidFill>
                  <a:srgbClr val="081CF4"/>
                </a:solidFill>
              </a:rPr>
              <a:t>(DAC)</a:t>
            </a:r>
            <a:r>
              <a:t>. IEEE, 2020: 1-6.(主要阅读)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[3]Zhu H, Jiao B, Zhang J, et al. COMB-MCM: Computing-on-memory-boundary NN processor with bipolar bitwise sparsity optimization for scalable multi-chiplet-module edge machine learning[C]//2022 IEEE International Solid-State Circuits Conference</a:t>
            </a:r>
            <a:r>
              <a:rPr>
                <a:solidFill>
                  <a:srgbClr val="081CF4"/>
                </a:solidFill>
              </a:rPr>
              <a:t> (ISSCC)</a:t>
            </a:r>
            <a:r>
              <a:t>. IEEE, 2022, 65: 1-3.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[4]Zhang W, Yao P, Gao B, et al. Edge learning using a fully integrated neuro-inspired memristor chip[J]. </a:t>
            </a:r>
            <a:r>
              <a:rPr>
                <a:solidFill>
                  <a:srgbClr val="081CF4"/>
                </a:solidFill>
              </a:rPr>
              <a:t>Science</a:t>
            </a:r>
            <a:r>
              <a:t>, 2023, 381(6663): 1205-1211.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[5]Han Y, Yang Y, Chen X, et al. DaDu series: fast and efficient robot accelerators[C]//Proceedings of the 39th International Conference on Computer-Aided Design</a:t>
            </a:r>
            <a:r>
              <a:rPr sz="1800">
                <a:solidFill>
                  <a:srgbClr val="081CF4"/>
                </a:solidFill>
              </a:rPr>
              <a:t>(ICCAD)</a:t>
            </a:r>
            <a:r>
              <a:t>. 2020: 1-8.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[6]Hornung A, Wurm K M, Bennewitz M, et al. OctoMap: An efficient probabilistic 3D mapping framework based on octrees[J]. </a:t>
            </a:r>
            <a:r>
              <a:rPr sz="1800">
                <a:solidFill>
                  <a:srgbClr val="081CF4"/>
                </a:solidFill>
              </a:rPr>
              <a:t>Autonomous robots</a:t>
            </a:r>
            <a:r>
              <a:t>, 2013, 34: 189-206.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t>[7]Seshadri V, Lee D, Mullins T, et al. Ambit: In-memory accelerator for bulk bitwise operations using commodity DRAM technology[C]//Proceedings of the 50th Annual IEEE/ACM International Symposium on Microarchitecture</a:t>
            </a:r>
            <a:r>
              <a:rPr lang="en-US"/>
              <a:t>(</a:t>
            </a:r>
            <a:r>
              <a:rPr sz="1800">
                <a:solidFill>
                  <a:srgbClr val="081CF4"/>
                </a:solidFill>
              </a:rPr>
              <a:t>MICR</a:t>
            </a:r>
            <a:r>
              <a:rPr lang="en-US" sz="1800">
                <a:solidFill>
                  <a:srgbClr val="081CF4"/>
                </a:solidFill>
              </a:rPr>
              <a:t>O)</a:t>
            </a:r>
            <a:r>
              <a:t>. 2017: 273-287.</a:t>
            </a:r>
          </a:p>
        </p:txBody>
      </p:sp>
      <p:sp>
        <p:nvSpPr>
          <p:cNvPr id="42" name="标题 1"/>
          <p:cNvSpPr txBox="1"/>
          <p:nvPr/>
        </p:nvSpPr>
        <p:spPr bwMode="auto">
          <a:xfrm>
            <a:off x="1337857" y="333469"/>
            <a:ext cx="7859712" cy="658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dirty="0"/>
              <a:t>参考文献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未来研究展望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存算一体标准化指令集</a:t>
            </a:r>
            <a:endParaRPr lang="zh-CN" altLang="en-US"/>
          </a:p>
          <a:p>
            <a:r>
              <a:rPr lang="zh-CN" altLang="en-US"/>
              <a:t>存算一体标准</a:t>
            </a:r>
            <a:r>
              <a:rPr lang="zh-CN" altLang="en-US"/>
              <a:t>化编译器</a:t>
            </a:r>
            <a:endParaRPr lang="zh-CN" altLang="en-US"/>
          </a:p>
          <a:p>
            <a:r>
              <a:rPr lang="zh-CN" altLang="en-US"/>
              <a:t>可能存在的存算一体</a:t>
            </a:r>
            <a:r>
              <a:rPr lang="en-US" altLang="zh-CN"/>
              <a:t>OS</a:t>
            </a:r>
            <a:r>
              <a:rPr lang="zh-CN" altLang="en-US"/>
              <a:t>？</a:t>
            </a:r>
            <a:r>
              <a:rPr lang="zh-CN" altLang="en-US"/>
              <a:t>存算生态？</a:t>
            </a:r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586740" y="3384550"/>
            <a:ext cx="11019155" cy="2672467"/>
            <a:chOff x="646833" y="1600569"/>
            <a:chExt cx="11019237" cy="3223798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646833" y="4336045"/>
              <a:ext cx="1101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646833" y="1652612"/>
              <a:ext cx="0" cy="26907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45126" y="3892633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585600" y="3499903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328166" y="3099900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070732" y="2743531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813298" y="2394437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555864" y="2030797"/>
              <a:ext cx="17425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585600" y="3499903"/>
              <a:ext cx="0" cy="407276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4328166" y="3107172"/>
              <a:ext cx="0" cy="40000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079387" y="2743531"/>
              <a:ext cx="0" cy="36363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7813298" y="2365348"/>
              <a:ext cx="0" cy="378183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557591" y="2008981"/>
              <a:ext cx="0" cy="35636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861144" y="3133720"/>
              <a:ext cx="1626355" cy="81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惠普实验室</a:t>
              </a:r>
              <a:endPara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实现忆阻器</a:t>
              </a:r>
              <a:endParaRPr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0807" y="4343319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2008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587692" y="4342882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2012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71378" y="4331145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2016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90159" y="4342882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2019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30633" y="4319408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2022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647634" y="4246679"/>
              <a:ext cx="1740474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dirty="0" smtClean="0">
                  <a:latin typeface="Arial" panose="020B0604020202090204" pitchFamily="34" charset="0"/>
                  <a:cs typeface="Arial" panose="020B0604020202090204" pitchFamily="34" charset="0"/>
                </a:rPr>
                <a:t>……</a:t>
              </a:r>
              <a:endPara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477388" y="2723641"/>
              <a:ext cx="1887947" cy="81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密歇根大学</a:t>
              </a:r>
              <a:endParaRPr lang="en-US" altLang="zh-CN" b="1" dirty="0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实现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40*40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阵列</a:t>
              </a:r>
              <a:endParaRPr lang="zh-CN" altLang="en-US" sz="2000" b="1" dirty="0">
                <a:solidFill>
                  <a:srgbClr val="0000FF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246663" y="2017946"/>
              <a:ext cx="1802966" cy="118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加州大学</a:t>
              </a:r>
              <a:r>
                <a:rPr lang="en-US" altLang="zh-CN" b="1" dirty="0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UCSB</a:t>
              </a:r>
              <a:endParaRPr lang="en-US" altLang="zh-CN" b="1" dirty="0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提出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AI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存算</a:t>
              </a:r>
              <a:endParaRPr lang="en-US" altLang="zh-CN" sz="2000" b="1" dirty="0" smtClean="0">
                <a:solidFill>
                  <a:srgbClr val="0000FF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处理器架构</a:t>
              </a:r>
              <a:endParaRPr lang="zh-CN" altLang="en-US" sz="2000" b="1" dirty="0">
                <a:solidFill>
                  <a:srgbClr val="0000FF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04410" y="1959019"/>
              <a:ext cx="1978537" cy="81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 smtClean="0"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密歇根大学</a:t>
              </a:r>
              <a:endParaRPr lang="en-US" altLang="zh-CN" b="1" dirty="0" smtClean="0"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实现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AI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Arial" panose="020B0604020202090204" pitchFamily="34" charset="0"/>
                  <a:ea typeface="黑体" panose="02010609060101010101" pitchFamily="49" charset="-122"/>
                  <a:cs typeface="Arial" panose="020B0604020202090204" pitchFamily="34" charset="0"/>
                </a:rPr>
                <a:t>存算芯片</a:t>
              </a:r>
              <a:endParaRPr lang="zh-CN" altLang="en-US" sz="2000" b="1" dirty="0">
                <a:solidFill>
                  <a:srgbClr val="0000FF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66914" y="1600569"/>
              <a:ext cx="2053568" cy="85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小规模存算芯片</a:t>
              </a:r>
              <a:endParaRPr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初步商用</a:t>
              </a:r>
              <a:endParaRPr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94994" y="3890831"/>
              <a:ext cx="1611329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原理研究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845990" y="3517496"/>
              <a:ext cx="1620099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电路设计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42706" y="3115259"/>
              <a:ext cx="1501101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架构设计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306445" y="2765629"/>
              <a:ext cx="1546991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自动化设计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952597" y="2408161"/>
              <a:ext cx="1659155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大规模设计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885099" y="2046567"/>
              <a:ext cx="1497255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生态建设</a:t>
              </a:r>
              <a:endPara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 flipV="1">
              <a:off x="6400800" y="2640810"/>
              <a:ext cx="4565073" cy="826295"/>
            </a:xfrm>
            <a:prstGeom prst="straightConnector1">
              <a:avLst/>
            </a:prstGeom>
            <a:ln w="34925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 rot="21030370">
              <a:off x="7208767" y="3126347"/>
              <a:ext cx="2984205" cy="48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当前及未来研究重点</a:t>
              </a:r>
              <a:endParaRPr lang="zh-CN" altLang="en-US" sz="2000" b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未来研究展望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10210" y="4540885"/>
            <a:ext cx="11541125" cy="2322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目前在存算一体加速器领域，清华大学集成电路学院的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STELLAR加速器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、复旦大学陈迟晓团队的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COMB-MCM边缘端加速器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、中科院计算所韩银和团队的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Dadu-cd机器人碰撞检测加速器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，为该领域前沿研究成果。</a:t>
            </a:r>
            <a:endParaRPr lang="zh-CN" altLang="en-US" sz="2200" b="1">
              <a:latin typeface="黑体" charset="0"/>
              <a:ea typeface="黑体" charset="0"/>
              <a:cs typeface="黑体" charset="0"/>
            </a:endParaRPr>
          </a:p>
          <a:p>
            <a:pPr marL="342900" indent="-342900" algn="l">
              <a:lnSpc>
                <a:spcPct val="11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存算一体加速器的大算力、通用性发展符合我国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“东数西算”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、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“算力网”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等的国家算力迭代战略发展需求，在存算一体编译技术领域长足发展后，有望建成存算一体数据中心，充分发挥存算一体芯片</a:t>
            </a:r>
            <a:r>
              <a:rPr lang="zh-CN" altLang="en-US" sz="2200" b="1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</a:rPr>
              <a:t>既能存储又能计算、高能效比</a:t>
            </a:r>
            <a:r>
              <a:rPr lang="zh-CN" altLang="en-US" sz="2200" b="1">
                <a:latin typeface="黑体" charset="0"/>
                <a:ea typeface="黑体" charset="0"/>
                <a:cs typeface="黑体" charset="0"/>
              </a:rPr>
              <a:t>的优势。</a:t>
            </a:r>
            <a:endParaRPr lang="zh-CN" altLang="en-US" sz="2200" b="1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6780" y="1270000"/>
            <a:ext cx="5092700" cy="315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0015" y="1323340"/>
            <a:ext cx="4939030" cy="32175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 txBox="1"/>
          <p:nvPr/>
        </p:nvSpPr>
        <p:spPr bwMode="auto">
          <a:xfrm>
            <a:off x="3413124" y="1705263"/>
            <a:ext cx="5965826" cy="1621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4000" kern="0" dirty="0"/>
              <a:t>谢谢！</a:t>
            </a:r>
            <a:br>
              <a:rPr lang="en-US" altLang="zh-CN" sz="4000" kern="0" dirty="0"/>
            </a:br>
            <a:r>
              <a:rPr lang="zh-CN" altLang="en-US" sz="4000" kern="0" dirty="0"/>
              <a:t>请各位批评指正！</a:t>
            </a:r>
            <a:endParaRPr lang="zh-CN" altLang="en-US" sz="4000" kern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4BCFE-DE58-43FA-9CA0-FC7EF71335F6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ṧļïďê"/>
          <p:cNvSpPr/>
          <p:nvPr/>
        </p:nvSpPr>
        <p:spPr>
          <a:xfrm>
            <a:off x="1128960" y="2698283"/>
            <a:ext cx="2304000" cy="2304000"/>
          </a:xfrm>
          <a:prstGeom prst="ellipse">
            <a:avLst/>
          </a:prstGeom>
          <a:noFill/>
          <a:ln w="76200" cap="rnd">
            <a:solidFill>
              <a:schemeClr val="accent1">
                <a:lumMod val="20000"/>
                <a:lumOff val="8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ísļiḑe"/>
          <p:cNvSpPr/>
          <p:nvPr/>
        </p:nvSpPr>
        <p:spPr>
          <a:xfrm>
            <a:off x="1359030" y="3080753"/>
            <a:ext cx="1800000" cy="1800000"/>
          </a:xfrm>
          <a:prstGeom prst="ellipse">
            <a:avLst/>
          </a:prstGeom>
          <a:noFill/>
          <a:ln w="12700" cap="rnd">
            <a:solidFill>
              <a:schemeClr val="accent1">
                <a:lumMod val="20000"/>
                <a:lumOff val="8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31189" y="1834208"/>
            <a:ext cx="6949645" cy="503597"/>
            <a:chOff x="4231189" y="1573858"/>
            <a:chExt cx="4968000" cy="360000"/>
          </a:xfrm>
        </p:grpSpPr>
        <p:sp>
          <p:nvSpPr>
            <p:cNvPr id="7" name="isḻîďé"/>
            <p:cNvSpPr/>
            <p:nvPr/>
          </p:nvSpPr>
          <p:spPr bwMode="auto">
            <a:xfrm>
              <a:off x="4231189" y="1618859"/>
              <a:ext cx="4968000" cy="269999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存算一体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isļiďê"/>
            <p:cNvGrpSpPr/>
            <p:nvPr/>
          </p:nvGrpSpPr>
          <p:grpSpPr>
            <a:xfrm>
              <a:off x="4444950" y="1573858"/>
              <a:ext cx="540000" cy="360000"/>
              <a:chOff x="6512894" y="1739368"/>
              <a:chExt cx="773346" cy="552392"/>
            </a:xfrm>
          </p:grpSpPr>
          <p:sp>
            <p:nvSpPr>
              <p:cNvPr id="9" name="îṣļiḑê"/>
              <p:cNvSpPr/>
              <p:nvPr/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10" name="íśļîḓê"/>
              <p:cNvSpPr/>
              <p:nvPr/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11" name="îṩlidè"/>
              <p:cNvSpPr/>
              <p:nvPr/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225608" y="3800454"/>
            <a:ext cx="6949645" cy="503597"/>
            <a:chOff x="4251258" y="3084242"/>
            <a:chExt cx="4968000" cy="360000"/>
          </a:xfrm>
        </p:grpSpPr>
        <p:sp>
          <p:nvSpPr>
            <p:cNvPr id="13" name="iṣḷîdè"/>
            <p:cNvSpPr/>
            <p:nvPr/>
          </p:nvSpPr>
          <p:spPr bwMode="auto">
            <a:xfrm>
              <a:off x="4251258" y="3116729"/>
              <a:ext cx="4968000" cy="282514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存算架构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i$ḻíḋé"/>
            <p:cNvGrpSpPr/>
            <p:nvPr/>
          </p:nvGrpSpPr>
          <p:grpSpPr>
            <a:xfrm>
              <a:off x="4444598" y="3084242"/>
              <a:ext cx="540000" cy="360000"/>
              <a:chOff x="6512894" y="1739368"/>
              <a:chExt cx="773346" cy="552392"/>
            </a:xfrm>
          </p:grpSpPr>
          <p:sp>
            <p:nvSpPr>
              <p:cNvPr id="15" name="ïṡḷîďe"/>
              <p:cNvSpPr/>
              <p:nvPr/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16" name="ïṥ1ïdè"/>
              <p:cNvSpPr/>
              <p:nvPr/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17" name="ïṧľiďè"/>
              <p:cNvSpPr/>
              <p:nvPr/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2" name="标题 1"/>
          <p:cNvSpPr txBox="1"/>
          <p:nvPr/>
        </p:nvSpPr>
        <p:spPr bwMode="auto">
          <a:xfrm>
            <a:off x="1337857" y="333469"/>
            <a:ext cx="7859712" cy="658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dirty="0"/>
              <a:t>汇报内容</a:t>
            </a:r>
            <a:endParaRPr lang="zh-CN" altLang="en-US" sz="3600" dirty="0"/>
          </a:p>
        </p:txBody>
      </p:sp>
      <p:sp>
        <p:nvSpPr>
          <p:cNvPr id="5" name="ïṥḻide"/>
          <p:cNvSpPr/>
          <p:nvPr/>
        </p:nvSpPr>
        <p:spPr bwMode="auto">
          <a:xfrm rot="16200000">
            <a:off x="1864360" y="3340100"/>
            <a:ext cx="3853180" cy="715645"/>
          </a:xfrm>
          <a:prstGeom prst="trapezoid">
            <a:avLst>
              <a:gd name="adj" fmla="val 149687"/>
            </a:avLst>
          </a:prstGeom>
          <a:gradFill>
            <a:gsLst>
              <a:gs pos="0">
                <a:schemeClr val="tx2">
                  <a:lumMod val="31000"/>
                  <a:lumOff val="69000"/>
                </a:schemeClr>
              </a:gs>
              <a:gs pos="100000">
                <a:schemeClr val="tx2">
                  <a:alpha val="0"/>
                  <a:lumMod val="19000"/>
                  <a:lumOff val="81000"/>
                </a:schemeClr>
              </a:gs>
            </a:gsLst>
            <a:lin ang="5400000" scaled="1"/>
          </a:gra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4248980" y="2471635"/>
            <a:ext cx="6949645" cy="503597"/>
            <a:chOff x="4248900" y="2038127"/>
            <a:chExt cx="4968000" cy="360000"/>
          </a:xfrm>
        </p:grpSpPr>
        <p:sp>
          <p:nvSpPr>
            <p:cNvPr id="31" name="isḻîďé"/>
            <p:cNvSpPr/>
            <p:nvPr/>
          </p:nvSpPr>
          <p:spPr bwMode="auto">
            <a:xfrm>
              <a:off x="4248900" y="2083128"/>
              <a:ext cx="4968000" cy="269999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isļiďê"/>
            <p:cNvGrpSpPr/>
            <p:nvPr/>
          </p:nvGrpSpPr>
          <p:grpSpPr>
            <a:xfrm>
              <a:off x="4442240" y="2038127"/>
              <a:ext cx="540000" cy="360000"/>
              <a:chOff x="6512894" y="1739368"/>
              <a:chExt cx="773346" cy="552392"/>
            </a:xfrm>
          </p:grpSpPr>
          <p:sp>
            <p:nvSpPr>
              <p:cNvPr id="33" name="îṣļiḑê"/>
              <p:cNvSpPr/>
              <p:nvPr/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34" name="íśļîḓê"/>
              <p:cNvSpPr/>
              <p:nvPr/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35" name="îṩlidè"/>
              <p:cNvSpPr/>
              <p:nvPr/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228082" y="3120492"/>
            <a:ext cx="6949645" cy="503597"/>
            <a:chOff x="4241224" y="2512663"/>
            <a:chExt cx="4968000" cy="360000"/>
          </a:xfrm>
        </p:grpSpPr>
        <p:sp>
          <p:nvSpPr>
            <p:cNvPr id="43" name="isḻîďé"/>
            <p:cNvSpPr/>
            <p:nvPr/>
          </p:nvSpPr>
          <p:spPr bwMode="auto">
            <a:xfrm>
              <a:off x="4241224" y="2557664"/>
              <a:ext cx="4968000" cy="269999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建模分析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isļiďê"/>
            <p:cNvGrpSpPr/>
            <p:nvPr/>
          </p:nvGrpSpPr>
          <p:grpSpPr>
            <a:xfrm>
              <a:off x="4434562" y="2512663"/>
              <a:ext cx="540000" cy="360000"/>
              <a:chOff x="6512894" y="1739368"/>
              <a:chExt cx="773346" cy="552392"/>
            </a:xfrm>
          </p:grpSpPr>
          <p:sp>
            <p:nvSpPr>
              <p:cNvPr id="45" name="îṣļiḑê"/>
              <p:cNvSpPr/>
              <p:nvPr/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46" name="íśļîḓê"/>
              <p:cNvSpPr/>
              <p:nvPr/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47" name="îṩlidè"/>
              <p:cNvSpPr/>
              <p:nvPr/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213409" y="4463114"/>
            <a:ext cx="6949645" cy="503597"/>
            <a:chOff x="4231189" y="3674261"/>
            <a:chExt cx="4968000" cy="360000"/>
          </a:xfrm>
        </p:grpSpPr>
        <p:sp>
          <p:nvSpPr>
            <p:cNvPr id="50" name="isḻîďé"/>
            <p:cNvSpPr/>
            <p:nvPr/>
          </p:nvSpPr>
          <p:spPr bwMode="auto">
            <a:xfrm>
              <a:off x="4231189" y="3733308"/>
              <a:ext cx="4968000" cy="255953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结果测试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isļiďê"/>
            <p:cNvGrpSpPr/>
            <p:nvPr/>
          </p:nvGrpSpPr>
          <p:grpSpPr>
            <a:xfrm>
              <a:off x="4424527" y="3674261"/>
              <a:ext cx="540000" cy="360000"/>
              <a:chOff x="6512894" y="1739368"/>
              <a:chExt cx="773346" cy="552392"/>
            </a:xfrm>
          </p:grpSpPr>
          <p:sp>
            <p:nvSpPr>
              <p:cNvPr id="52" name="îṣļiḑê"/>
              <p:cNvSpPr/>
              <p:nvPr/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53" name="íśļîḓê"/>
              <p:cNvSpPr/>
              <p:nvPr/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54" name="îṩlidè"/>
              <p:cNvSpPr/>
              <p:nvPr/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95ECD6-DCED-4370-9398-6D761550F2D6}" type="slidenum">
              <a:rPr lang="en-US" altLang="zh-CN" smtClean="0"/>
            </a:fld>
            <a:endParaRPr lang="en-U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4215448" y="5120619"/>
            <a:ext cx="6949645" cy="503597"/>
            <a:chOff x="4251258" y="3084242"/>
            <a:chExt cx="4968000" cy="360000"/>
          </a:xfrm>
        </p:grpSpPr>
        <p:sp>
          <p:nvSpPr>
            <p:cNvPr id="39" name="iṣḷîdè"/>
            <p:cNvSpPr/>
            <p:nvPr>
              <p:custDataLst>
                <p:tags r:id="rId1"/>
              </p:custDataLst>
            </p:nvPr>
          </p:nvSpPr>
          <p:spPr bwMode="auto">
            <a:xfrm>
              <a:off x="4251258" y="3116729"/>
              <a:ext cx="4968000" cy="282514"/>
            </a:xfrm>
            <a:prstGeom prst="roundRect">
              <a:avLst>
                <a:gd name="adj" fmla="val 9770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marL="1259840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研究展望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i$ḻíḋé"/>
            <p:cNvGrpSpPr/>
            <p:nvPr/>
          </p:nvGrpSpPr>
          <p:grpSpPr>
            <a:xfrm>
              <a:off x="4444598" y="3084242"/>
              <a:ext cx="540000" cy="360000"/>
              <a:chOff x="6512894" y="1739368"/>
              <a:chExt cx="773346" cy="552392"/>
            </a:xfrm>
          </p:grpSpPr>
          <p:sp>
            <p:nvSpPr>
              <p:cNvPr id="41" name="ïṡḷîďe"/>
              <p:cNvSpPr/>
              <p:nvPr>
                <p:custDataLst>
                  <p:tags r:id="rId2"/>
                </p:custDataLst>
              </p:nvPr>
            </p:nvSpPr>
            <p:spPr bwMode="auto">
              <a:xfrm flipV="1">
                <a:off x="6512894" y="2222711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48" name="ïṥ1ïdè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6512894" y="1739368"/>
                <a:ext cx="773346" cy="69049"/>
              </a:xfrm>
              <a:prstGeom prst="trapezoid">
                <a:avLst>
                  <a:gd name="adj" fmla="val 154634"/>
                </a:avLst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9600" dirty="0"/>
              </a:p>
            </p:txBody>
          </p:sp>
          <p:sp>
            <p:nvSpPr>
              <p:cNvPr id="49" name="ïṧľiďè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6623372" y="1739368"/>
                <a:ext cx="552390" cy="552392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什么</a:t>
            </a:r>
            <a:r>
              <a:rPr lang="zh-CN" altLang="en-US" dirty="0">
                <a:sym typeface="+mn-ea"/>
              </a:rPr>
              <a:t>是存算一体：问题</a:t>
            </a:r>
            <a:r>
              <a:rPr lang="zh-CN" altLang="en-US" dirty="0">
                <a:sym typeface="+mn-ea"/>
              </a:rPr>
              <a:t>产生</a:t>
            </a:r>
            <a:endParaRPr lang="zh-CN" altLang="en-US" dirty="0">
              <a:sym typeface="+mn-ea"/>
            </a:endParaRPr>
          </a:p>
        </p:txBody>
      </p:sp>
      <p:sp>
        <p:nvSpPr>
          <p:cNvPr id="7" name="内容占位符 1"/>
          <p:cNvSpPr>
            <a:spLocks noGrp="1"/>
          </p:cNvSpPr>
          <p:nvPr/>
        </p:nvSpPr>
        <p:spPr>
          <a:xfrm>
            <a:off x="114935" y="1444625"/>
            <a:ext cx="11963400" cy="532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冯诺依曼架构</a:t>
            </a: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+mn-ea"/>
              </a:rPr>
              <a:t>带来了计算单元与存储器件间频繁的数据搬运，</a:t>
            </a: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+mn-ea"/>
              </a:rPr>
              <a:t>产生计算效率下降、带宽受限等瓶颈，引发“存储墙(</a:t>
            </a:r>
            <a:r>
              <a:rPr lang="en-US" altLang="zh-CN" dirty="0">
                <a:latin typeface="黑体" charset="0"/>
                <a:ea typeface="黑体" charset="0"/>
                <a:cs typeface="黑体" charset="0"/>
                <a:sym typeface="+mn-ea"/>
              </a:rPr>
              <a:t>M</a:t>
            </a: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+mn-ea"/>
              </a:rPr>
              <a:t>emory </a:t>
            </a:r>
            <a:r>
              <a:rPr lang="en-US" altLang="zh-CN" dirty="0">
                <a:latin typeface="黑体" charset="0"/>
                <a:ea typeface="黑体" charset="0"/>
                <a:cs typeface="黑体" charset="0"/>
                <a:sym typeface="+mn-ea"/>
              </a:rPr>
              <a:t>W</a:t>
            </a: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+mn-ea"/>
              </a:rPr>
              <a:t>all)”问题。</a:t>
            </a:r>
            <a:endParaRPr lang="zh-CN" altLang="en-US" b="1" dirty="0">
              <a:latin typeface="黑体" charset="0"/>
              <a:ea typeface="黑体" charset="0"/>
              <a:cs typeface="黑体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dirty="0">
                <a:latin typeface="黑体" charset="0"/>
                <a:ea typeface="黑体" charset="0"/>
                <a:cs typeface="黑体" charset="0"/>
                <a:sym typeface="+mn-ea"/>
              </a:rPr>
              <a:t>据摩尔定律的揭示，处理器每18-24个月的速度会提升一倍，即</a:t>
            </a:r>
            <a:r>
              <a:rPr dirty="0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每年增长约60%的性能</a:t>
            </a:r>
            <a:r>
              <a:rPr dirty="0">
                <a:latin typeface="黑体" charset="0"/>
                <a:ea typeface="黑体" charset="0"/>
                <a:cs typeface="黑体" charset="0"/>
                <a:sym typeface="+mn-ea"/>
              </a:rPr>
              <a:t>。以DRAM(Dynamic Random Access Memory)为代表的主存性能</a:t>
            </a:r>
            <a:r>
              <a:rPr dirty="0">
                <a:solidFill>
                  <a:srgbClr val="0000FF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每年只增长约7%</a:t>
            </a:r>
            <a:r>
              <a:rPr dirty="0"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dirty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导致每年产生约50%的性能“剪刀差”</a:t>
            </a:r>
            <a:r>
              <a:rPr lang="zh-CN" dirty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。</a:t>
            </a:r>
            <a:endParaRPr lang="zh-CN" altLang="en-US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62" name="Picture 1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5" y="3914775"/>
            <a:ext cx="4646930" cy="2686050"/>
          </a:xfrm>
          <a:prstGeom prst="rect">
            <a:avLst/>
          </a:prstGeom>
        </p:spPr>
      </p:pic>
      <p:pic>
        <p:nvPicPr>
          <p:cNvPr id="161" name="Picture 1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1375" y="3884930"/>
            <a:ext cx="3736975" cy="28860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什么存算一体：两种</a:t>
            </a:r>
            <a:r>
              <a:rPr lang="zh-CN" altLang="en-US" dirty="0">
                <a:sym typeface="+mn-ea"/>
              </a:rPr>
              <a:t>路线</a:t>
            </a:r>
            <a:endParaRPr lang="zh-CN" altLang="en-US" dirty="0">
              <a:sym typeface="+mn-ea"/>
            </a:endParaRPr>
          </a:p>
        </p:txBody>
      </p:sp>
      <p:sp>
        <p:nvSpPr>
          <p:cNvPr id="7" name="内容占位符 1"/>
          <p:cNvSpPr>
            <a:spLocks noGrp="1"/>
          </p:cNvSpPr>
          <p:nvPr/>
        </p:nvSpPr>
        <p:spPr>
          <a:xfrm>
            <a:off x="114935" y="1444625"/>
            <a:ext cx="11963400" cy="532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近存计算：将计算单元置于离存储器更近的位置，本质上仍然存算分离</a:t>
            </a:r>
            <a:endParaRPr lang="en-US" altLang="zh-CN" smtClean="0"/>
          </a:p>
          <a:p>
            <a:pPr lvl="1"/>
            <a:r>
              <a:rPr lang="zh-CN" altLang="en-US"/>
              <a:t>减少数据</a:t>
            </a:r>
            <a:r>
              <a:rPr lang="zh-CN" altLang="en-US" smtClean="0"/>
              <a:t>传输距离、</a:t>
            </a:r>
            <a:r>
              <a:rPr lang="zh-CN" altLang="en-US"/>
              <a:t>提高访存带宽、降低访存延迟</a:t>
            </a:r>
            <a:endParaRPr lang="zh-CN" altLang="en-US"/>
          </a:p>
          <a:p>
            <a:r>
              <a:rPr lang="zh-CN" altLang="en-US" smtClean="0"/>
              <a:t>存内计算：在存储器中原位执行计算</a:t>
            </a:r>
            <a:endParaRPr lang="en-US" altLang="zh-CN" smtClean="0"/>
          </a:p>
          <a:p>
            <a:pPr lvl="1"/>
            <a:r>
              <a:rPr lang="zh-CN" altLang="en-US" smtClean="0"/>
              <a:t>减少（甚至消除）数据传输、大幅提升计算并行度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E920-B213-4475-BD52-EAB4F933529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320575" y="3707251"/>
            <a:ext cx="1397688" cy="2261186"/>
            <a:chOff x="1635846" y="2249867"/>
            <a:chExt cx="1397688" cy="2261186"/>
          </a:xfrm>
        </p:grpSpPr>
        <p:grpSp>
          <p:nvGrpSpPr>
            <p:cNvPr id="12" name="组合 11"/>
            <p:cNvGrpSpPr/>
            <p:nvPr/>
          </p:nvGrpSpPr>
          <p:grpSpPr>
            <a:xfrm>
              <a:off x="1635846" y="2249867"/>
              <a:ext cx="1353637" cy="617581"/>
              <a:chOff x="1781503" y="2075969"/>
              <a:chExt cx="1353637" cy="61758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781503" y="2075969"/>
                <a:ext cx="1353637" cy="61758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67"/>
              <p:cNvSpPr txBox="1"/>
              <p:nvPr/>
            </p:nvSpPr>
            <p:spPr>
              <a:xfrm>
                <a:off x="1981267" y="2184704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处理器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658812" y="3873453"/>
              <a:ext cx="1374722" cy="637600"/>
              <a:chOff x="1387150" y="4395697"/>
              <a:chExt cx="1374722" cy="63760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1387150" y="4395697"/>
                <a:ext cx="1374722" cy="6376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130"/>
              <p:cNvSpPr txBox="1"/>
              <p:nvPr/>
            </p:nvSpPr>
            <p:spPr>
              <a:xfrm>
                <a:off x="1597457" y="4514442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存储器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上下箭头 33"/>
            <p:cNvSpPr/>
            <p:nvPr/>
          </p:nvSpPr>
          <p:spPr>
            <a:xfrm>
              <a:off x="2150187" y="2933679"/>
              <a:ext cx="364141" cy="873543"/>
            </a:xfrm>
            <a:prstGeom prst="upDown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50493" y="3707251"/>
            <a:ext cx="1397688" cy="2319555"/>
            <a:chOff x="6634400" y="2185130"/>
            <a:chExt cx="1397688" cy="2319555"/>
          </a:xfrm>
        </p:grpSpPr>
        <p:grpSp>
          <p:nvGrpSpPr>
            <p:cNvPr id="40" name="组合 39"/>
            <p:cNvGrpSpPr/>
            <p:nvPr/>
          </p:nvGrpSpPr>
          <p:grpSpPr>
            <a:xfrm>
              <a:off x="6634400" y="2185130"/>
              <a:ext cx="1353637" cy="617581"/>
              <a:chOff x="1781503" y="2075969"/>
              <a:chExt cx="1353637" cy="617581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1781503" y="2075969"/>
                <a:ext cx="1353637" cy="61758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67"/>
              <p:cNvSpPr txBox="1"/>
              <p:nvPr/>
            </p:nvSpPr>
            <p:spPr>
              <a:xfrm>
                <a:off x="1981267" y="2184704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处理器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657366" y="3808716"/>
              <a:ext cx="1374722" cy="695969"/>
              <a:chOff x="1387150" y="4395697"/>
              <a:chExt cx="1374722" cy="695969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387150" y="4395697"/>
                <a:ext cx="1374722" cy="6376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Box 130"/>
              <p:cNvSpPr txBox="1"/>
              <p:nvPr/>
            </p:nvSpPr>
            <p:spPr>
              <a:xfrm>
                <a:off x="1613429" y="4691556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存储器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上下箭头 41"/>
            <p:cNvSpPr/>
            <p:nvPr/>
          </p:nvSpPr>
          <p:spPr>
            <a:xfrm>
              <a:off x="7148741" y="2868942"/>
              <a:ext cx="364141" cy="873543"/>
            </a:xfrm>
            <a:prstGeom prst="upDownArrow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887331" y="3791235"/>
              <a:ext cx="954107" cy="400110"/>
              <a:chOff x="1689788" y="1937453"/>
              <a:chExt cx="1603124" cy="858789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781503" y="2075969"/>
                <a:ext cx="1353637" cy="61758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67"/>
              <p:cNvSpPr txBox="1"/>
              <p:nvPr/>
            </p:nvSpPr>
            <p:spPr>
              <a:xfrm>
                <a:off x="1689788" y="1937453"/>
                <a:ext cx="1603124" cy="85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处理器</a:t>
                </a:r>
                <a:endPara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8683811" y="3979409"/>
            <a:ext cx="1183205" cy="869036"/>
            <a:chOff x="1274588" y="2108925"/>
            <a:chExt cx="1674683" cy="617581"/>
          </a:xfrm>
        </p:grpSpPr>
        <p:sp>
          <p:nvSpPr>
            <p:cNvPr id="51" name="圆角矩形 50"/>
            <p:cNvSpPr/>
            <p:nvPr/>
          </p:nvSpPr>
          <p:spPr>
            <a:xfrm>
              <a:off x="1274588" y="2108925"/>
              <a:ext cx="1353637" cy="617581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100000">
                  <a:schemeClr val="accent5"/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67"/>
            <p:cNvSpPr txBox="1"/>
            <p:nvPr/>
          </p:nvSpPr>
          <p:spPr>
            <a:xfrm>
              <a:off x="1307824" y="2248989"/>
              <a:ext cx="1641447" cy="28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存算器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右箭头 52"/>
          <p:cNvSpPr/>
          <p:nvPr/>
        </p:nvSpPr>
        <p:spPr>
          <a:xfrm>
            <a:off x="3141693" y="4324832"/>
            <a:ext cx="1802828" cy="1101788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343587" y="464839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近</a:t>
            </a:r>
            <a:r>
              <a:rPr lang="zh-CN" altLang="en-US" sz="2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存</a:t>
            </a:r>
            <a:r>
              <a:rPr lang="zh-CN" altLang="en-US" sz="2000" b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endParaRPr lang="zh-CN" altLang="en-US" sz="2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6769108" y="4288047"/>
            <a:ext cx="1802828" cy="1101788"/>
          </a:xfrm>
          <a:prstGeom prst="rightArrow">
            <a:avLst/>
          </a:prstGeom>
          <a:gradFill>
            <a:gsLst>
              <a:gs pos="0">
                <a:schemeClr val="bg1"/>
              </a:gs>
              <a:gs pos="99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33834" y="4624394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存内计算</a:t>
            </a:r>
            <a:endParaRPr lang="zh-CN" altLang="en-US" sz="2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672639" y="3961688"/>
            <a:ext cx="1183205" cy="869036"/>
            <a:chOff x="1274588" y="2108925"/>
            <a:chExt cx="1674683" cy="617581"/>
          </a:xfrm>
        </p:grpSpPr>
        <p:sp>
          <p:nvSpPr>
            <p:cNvPr id="58" name="圆角矩形 57"/>
            <p:cNvSpPr/>
            <p:nvPr/>
          </p:nvSpPr>
          <p:spPr>
            <a:xfrm>
              <a:off x="1274588" y="2108925"/>
              <a:ext cx="1353637" cy="617581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100000">
                  <a:schemeClr val="accent5"/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67"/>
            <p:cNvSpPr txBox="1"/>
            <p:nvPr/>
          </p:nvSpPr>
          <p:spPr>
            <a:xfrm>
              <a:off x="1307824" y="2248989"/>
              <a:ext cx="1641447" cy="28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存算器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687355" y="4904441"/>
            <a:ext cx="1183205" cy="869036"/>
            <a:chOff x="1274588" y="2108925"/>
            <a:chExt cx="1674683" cy="617581"/>
          </a:xfrm>
        </p:grpSpPr>
        <p:sp>
          <p:nvSpPr>
            <p:cNvPr id="61" name="圆角矩形 60"/>
            <p:cNvSpPr/>
            <p:nvPr/>
          </p:nvSpPr>
          <p:spPr>
            <a:xfrm>
              <a:off x="1274588" y="2108925"/>
              <a:ext cx="1353637" cy="617581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100000">
                  <a:schemeClr val="accent5"/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7"/>
            <p:cNvSpPr txBox="1"/>
            <p:nvPr/>
          </p:nvSpPr>
          <p:spPr>
            <a:xfrm>
              <a:off x="1307824" y="2248989"/>
              <a:ext cx="1641447" cy="28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存算器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676183" y="4886720"/>
            <a:ext cx="1183205" cy="869036"/>
            <a:chOff x="1274588" y="2108925"/>
            <a:chExt cx="1674683" cy="617581"/>
          </a:xfrm>
        </p:grpSpPr>
        <p:sp>
          <p:nvSpPr>
            <p:cNvPr id="64" name="圆角矩形 63"/>
            <p:cNvSpPr/>
            <p:nvPr/>
          </p:nvSpPr>
          <p:spPr>
            <a:xfrm>
              <a:off x="1274588" y="2108925"/>
              <a:ext cx="1353637" cy="617581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100000">
                  <a:schemeClr val="accent5"/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7"/>
            <p:cNvSpPr txBox="1"/>
            <p:nvPr/>
          </p:nvSpPr>
          <p:spPr>
            <a:xfrm>
              <a:off x="1307824" y="2248989"/>
              <a:ext cx="1641447" cy="28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存算器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/>
        </p:nvSpPr>
        <p:spPr>
          <a:xfrm>
            <a:off x="9241367" y="6540502"/>
            <a:ext cx="2844800" cy="2619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kern="1200" baseline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什么是存算一体：近存</a:t>
            </a:r>
            <a:r>
              <a:rPr lang="zh-CN" altLang="en-US" dirty="0">
                <a:sym typeface="+mn-ea"/>
              </a:rPr>
              <a:t>计算</a:t>
            </a:r>
            <a:endParaRPr lang="zh-CN" altLang="en-US" dirty="0"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114935" y="1467485"/>
            <a:ext cx="11963400" cy="530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smtClean="0"/>
              <a:t>近阵列计算：在存储阵列外围电路中添加计算逻辑，只能实现特定逻辑，高并行，但要求数据对齐</a:t>
            </a:r>
            <a:endParaRPr lang="en-US" altLang="zh-CN" sz="2400" smtClean="0"/>
          </a:p>
          <a:p>
            <a:pPr>
              <a:lnSpc>
                <a:spcPct val="90000"/>
              </a:lnSpc>
            </a:pPr>
            <a:r>
              <a:rPr lang="en-US" altLang="zh-CN" sz="2400" smtClean="0"/>
              <a:t>DIMM</a:t>
            </a:r>
            <a:r>
              <a:rPr lang="zh-CN" altLang="en-US" sz="2400" smtClean="0"/>
              <a:t>近存计算：在</a:t>
            </a:r>
            <a:r>
              <a:rPr lang="en-US" altLang="zh-CN" sz="2400" smtClean="0"/>
              <a:t>DRAM</a:t>
            </a:r>
            <a:r>
              <a:rPr lang="zh-CN" altLang="en-US" sz="2400" smtClean="0"/>
              <a:t>芯片中集成处理器，可实现通用计算，但性能较弱</a:t>
            </a:r>
            <a:endParaRPr lang="en-US" altLang="zh-CN" sz="2400" smtClean="0"/>
          </a:p>
          <a:p>
            <a:pPr>
              <a:lnSpc>
                <a:spcPct val="90000"/>
              </a:lnSpc>
            </a:pPr>
            <a:r>
              <a:rPr lang="zh-CN" altLang="en-US" sz="2400" smtClean="0"/>
              <a:t>三维堆叠近存计算：利用三维堆叠技术，将多个</a:t>
            </a:r>
            <a:r>
              <a:rPr lang="en-US" altLang="zh-CN" sz="2400" smtClean="0"/>
              <a:t>DRAM</a:t>
            </a:r>
            <a:r>
              <a:rPr lang="zh-CN" altLang="en-US" sz="2400" smtClean="0"/>
              <a:t>芯片和一个逻辑芯片垂直堆叠在一起，可实现通用计算，且性能比</a:t>
            </a:r>
            <a:r>
              <a:rPr lang="en-US" altLang="zh-CN" sz="2400" smtClean="0"/>
              <a:t>DIMM</a:t>
            </a:r>
            <a:r>
              <a:rPr lang="zh-CN" altLang="en-US" sz="2400" smtClean="0"/>
              <a:t>近存强</a:t>
            </a:r>
            <a:endParaRPr lang="en-US" altLang="zh-CN" sz="2400" smtClean="0"/>
          </a:p>
          <a:p>
            <a:pPr>
              <a:lnSpc>
                <a:spcPct val="90000"/>
              </a:lnSpc>
            </a:pPr>
            <a:r>
              <a:rPr lang="en-US" altLang="zh-CN" sz="2400" smtClean="0"/>
              <a:t>SSD</a:t>
            </a:r>
            <a:r>
              <a:rPr lang="zh-CN" altLang="en-US" sz="2400" smtClean="0"/>
              <a:t>近存计算：在</a:t>
            </a:r>
            <a:r>
              <a:rPr lang="en-US" altLang="zh-CN" sz="2400" smtClean="0"/>
              <a:t>SSD</a:t>
            </a:r>
            <a:r>
              <a:rPr lang="zh-CN" altLang="en-US" sz="2400" smtClean="0"/>
              <a:t>主控中集成计算资源，原理上与</a:t>
            </a:r>
            <a:r>
              <a:rPr lang="en-US" altLang="zh-CN" sz="2400" smtClean="0"/>
              <a:t>DIMM</a:t>
            </a:r>
            <a:r>
              <a:rPr lang="zh-CN" altLang="en-US" sz="2400" smtClean="0"/>
              <a:t>近存类似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922" y="4051256"/>
            <a:ext cx="9783352" cy="277510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221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什么是存算一体：存</a:t>
            </a:r>
            <a:r>
              <a:rPr lang="zh-CN" altLang="en-US" dirty="0">
                <a:sym typeface="+mn-ea"/>
              </a:rPr>
              <a:t>内计算</a:t>
            </a:r>
            <a:endParaRPr lang="zh-CN" altLang="en-US" dirty="0">
              <a:sym typeface="+mn-ea"/>
            </a:endParaRPr>
          </a:p>
          <a:p>
            <a:pPr lvl="0"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  <p:sp>
        <p:nvSpPr>
          <p:cNvPr id="2" name="内容占位符 1"/>
          <p:cNvSpPr>
            <a:spLocks noGrp="1"/>
          </p:cNvSpPr>
          <p:nvPr/>
        </p:nvSpPr>
        <p:spPr>
          <a:xfrm>
            <a:off x="0" y="1433195"/>
            <a:ext cx="11963400" cy="469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/>
              <a:t>一个存算阵列（</a:t>
            </a:r>
            <a:r>
              <a:rPr lang="en-US" altLang="zh-CN"/>
              <a:t>RRAM</a:t>
            </a:r>
            <a:r>
              <a:rPr lang="zh-CN" altLang="en-US"/>
              <a:t>等）以</a:t>
            </a:r>
            <a:r>
              <a:rPr lang="en-US" altLang="zh-CN">
                <a:solidFill>
                  <a:srgbClr val="0000FF"/>
                </a:solidFill>
              </a:rPr>
              <a:t>O(1)</a:t>
            </a:r>
            <a:r>
              <a:rPr lang="zh-CN" altLang="en-US">
                <a:solidFill>
                  <a:srgbClr val="0000FF"/>
                </a:solidFill>
              </a:rPr>
              <a:t>时间复杂度</a:t>
            </a:r>
            <a:r>
              <a:rPr lang="zh-CN" altLang="en-US"/>
              <a:t>完成一次模拟信号矩阵向量乘</a:t>
            </a:r>
            <a:r>
              <a:rPr lang="zh-CN" altLang="en-US">
                <a:solidFill>
                  <a:srgbClr val="C00000"/>
                </a:solidFill>
              </a:rPr>
              <a:t>（计算并行度提升）</a:t>
            </a:r>
            <a:endParaRPr lang="en-US" altLang="zh-CN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/>
              <a:t>存算融合：存储器件既存储数值，也参与乘法计算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被</a:t>
            </a:r>
            <a:r>
              <a:rPr lang="zh-CN" altLang="en-US" smtClean="0"/>
              <a:t>广泛用于</a:t>
            </a:r>
            <a:r>
              <a:rPr lang="zh-CN" altLang="en-US"/>
              <a:t>神经网络</a:t>
            </a:r>
            <a:r>
              <a:rPr lang="zh-CN" altLang="en-US" smtClean="0"/>
              <a:t>加速</a:t>
            </a:r>
            <a:endParaRPr lang="zh-CN" altLang="en-US" smtClean="0"/>
          </a:p>
          <a:p>
            <a:pPr>
              <a:lnSpc>
                <a:spcPct val="90000"/>
              </a:lnSpc>
            </a:pPr>
            <a:r>
              <a:rPr lang="zh-CN" altLang="en-US"/>
              <a:t>电路中，流入某一节点的电流</a:t>
            </a:r>
            <a:r>
              <a:rPr lang="en-US" altLang="zh-CN"/>
              <a:t>=</a:t>
            </a:r>
            <a:r>
              <a:rPr lang="zh-CN" altLang="en-US"/>
              <a:t>流出该节点的电流的和；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数据</a:t>
            </a:r>
            <a:r>
              <a:rPr lang="en-US" altLang="zh-CN"/>
              <a:t>-&gt;</a:t>
            </a:r>
            <a:r>
              <a:rPr lang="zh-CN" altLang="en-US"/>
              <a:t>电流，存储设备</a:t>
            </a:r>
            <a:r>
              <a:rPr lang="en-US" altLang="zh-CN"/>
              <a:t>\</a:t>
            </a:r>
            <a:r>
              <a:rPr lang="zh-CN" altLang="en-US"/>
              <a:t>计算单元</a:t>
            </a:r>
            <a:r>
              <a:rPr lang="en-US" altLang="zh-CN"/>
              <a:t>-&gt;</a:t>
            </a:r>
            <a:r>
              <a:rPr lang="zh-CN" altLang="en-US"/>
              <a:t>节点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368" y="4810247"/>
            <a:ext cx="2945407" cy="12819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82" y="5940057"/>
            <a:ext cx="1641191" cy="5275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4364355"/>
            <a:ext cx="2665095" cy="2493645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>
            <a:off x="7969609" y="5550193"/>
            <a:ext cx="642763" cy="358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967870" y="4410104"/>
            <a:ext cx="266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基尔霍夫定律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14935" y="1410970"/>
            <a:ext cx="11963400" cy="536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2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1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2008</a:t>
            </a:r>
            <a:r>
              <a:rPr lang="zh-CN" altLang="en-US"/>
              <a:t>年以来，以</a:t>
            </a:r>
            <a:r>
              <a:rPr lang="en-US" altLang="zh-CN"/>
              <a:t>RRAM</a:t>
            </a:r>
            <a:r>
              <a:rPr lang="zh-CN" altLang="en-US"/>
              <a:t>（可变电阻式存储器、</a:t>
            </a:r>
            <a:r>
              <a:rPr lang="zh-CN" altLang="en-US"/>
              <a:t>忆阻器）为代表的新型存储器件的出现，大幅促进了存内计算的研究和发展</a:t>
            </a:r>
            <a:endParaRPr lang="zh-CN" altLang="en-US"/>
          </a:p>
          <a:p>
            <a:r>
              <a:rPr lang="zh-CN" altLang="en-US"/>
              <a:t>基于电阻变化存储数据的非挥发性存储器技术</a:t>
            </a:r>
            <a:endParaRPr lang="zh-CN" altLang="en-US"/>
          </a:p>
          <a:p>
            <a:r>
              <a:rPr lang="en-US" altLang="zh-CN"/>
              <a:t>2023</a:t>
            </a:r>
            <a:r>
              <a:rPr lang="zh-CN" altLang="en-US"/>
              <a:t>年，清华大学提出了</a:t>
            </a:r>
            <a:r>
              <a:rPr lang="zh-CN" altLang="en-US"/>
              <a:t>片上学习边缘端忆阻器，引起国内广泛关注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什么是存算一体：</a:t>
            </a:r>
            <a:r>
              <a:rPr lang="en-US" altLang="zh-CN" dirty="0">
                <a:sym typeface="+mn-ea"/>
              </a:rPr>
              <a:t>RRAM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4095750"/>
            <a:ext cx="2609850" cy="25431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1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5" y="3778250"/>
            <a:ext cx="6617970" cy="280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3791" t="2759" r="8721" b="1873"/>
          <a:stretch>
            <a:fillRect/>
          </a:stretch>
        </p:blipFill>
        <p:spPr>
          <a:xfrm>
            <a:off x="2821940" y="3778250"/>
            <a:ext cx="1973580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337856" y="333469"/>
            <a:ext cx="10505801" cy="658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Arial" panose="020B060402020209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lang="zh-CN" altLang="en-US" dirty="0">
                <a:sym typeface="+mn-ea"/>
              </a:rPr>
              <a:t>问题</a:t>
            </a:r>
            <a:r>
              <a:rPr lang="zh-CN" altLang="en-US" dirty="0">
                <a:sym typeface="+mn-ea"/>
              </a:rPr>
              <a:t>研究背景</a:t>
            </a:r>
            <a:endParaRPr lang="zh-CN" altLang="en-US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Rectangle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8320" y="1313815"/>
            <a:ext cx="10244455" cy="52470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zh-CN" altLang="en-US" sz="2000" b="0" dirty="0"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569085"/>
            <a:ext cx="1208595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latin typeface="黑体" charset="0"/>
                <a:ea typeface="黑体" charset="0"/>
              </a:rPr>
              <a:t>运动碰撞检测（Collision detection）</a:t>
            </a:r>
            <a:r>
              <a:rPr lang="zh-CN" altLang="en-US" sz="2800">
                <a:latin typeface="黑体" charset="0"/>
                <a:ea typeface="黑体" charset="0"/>
              </a:rPr>
              <a:t>是机器人运动控制规划的基本任务</a:t>
            </a:r>
            <a:endParaRPr lang="zh-CN" altLang="en-US" sz="2800">
              <a:latin typeface="黑体" charset="0"/>
              <a:ea typeface="黑体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latin typeface="黑体" charset="0"/>
                <a:ea typeface="黑体" charset="0"/>
              </a:rPr>
              <a:t>计算机辅助设计与加工、制造、物理模拟、动画等领域的基本任务</a:t>
            </a:r>
            <a:endParaRPr lang="zh-CN" altLang="en-US" sz="2800">
              <a:latin typeface="黑体" charset="0"/>
              <a:ea typeface="黑体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latin typeface="黑体" charset="0"/>
                <a:ea typeface="黑体" charset="0"/>
              </a:rPr>
              <a:t>数据</a:t>
            </a:r>
            <a:r>
              <a:rPr lang="zh-CN" altLang="en-US" sz="2800">
                <a:latin typeface="黑体" charset="0"/>
                <a:ea typeface="黑体" charset="0"/>
              </a:rPr>
              <a:t>存储敏感问题</a:t>
            </a:r>
            <a:endParaRPr lang="zh-CN" altLang="en-US" sz="2800">
              <a:latin typeface="黑体" charset="0"/>
              <a:ea typeface="黑体" charset="0"/>
            </a:endParaRPr>
          </a:p>
        </p:txBody>
      </p:sp>
      <p:pic>
        <p:nvPicPr>
          <p:cNvPr id="12" name="图片 11" descr="截屏2023-10-17 09.43.48"/>
          <p:cNvPicPr>
            <a:picLocks noChangeAspect="1"/>
          </p:cNvPicPr>
          <p:nvPr/>
        </p:nvPicPr>
        <p:blipFill>
          <a:blip r:embed="rId2"/>
          <a:srcRect l="3901" t="11169" r="4407" b="3018"/>
          <a:stretch>
            <a:fillRect/>
          </a:stretch>
        </p:blipFill>
        <p:spPr>
          <a:xfrm>
            <a:off x="1519555" y="3229610"/>
            <a:ext cx="4036695" cy="2441575"/>
          </a:xfrm>
          <a:prstGeom prst="rect">
            <a:avLst/>
          </a:prstGeom>
        </p:spPr>
      </p:pic>
      <p:pic>
        <p:nvPicPr>
          <p:cNvPr id="13" name="图片 12" descr="截屏2023-10-17 09.45.03"/>
          <p:cNvPicPr>
            <a:picLocks noChangeAspect="1"/>
          </p:cNvPicPr>
          <p:nvPr/>
        </p:nvPicPr>
        <p:blipFill>
          <a:blip r:embed="rId3"/>
          <a:srcRect t="2857" r="6079" b="416"/>
          <a:stretch>
            <a:fillRect/>
          </a:stretch>
        </p:blipFill>
        <p:spPr>
          <a:xfrm>
            <a:off x="6287135" y="3060065"/>
            <a:ext cx="3995420" cy="29419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42260da2-b59b-4869-b5f5-594e7c554c90"/>
  <p:tag name="COMMONDATA" val="eyJoZGlkIjoiMzU2NjMyZDU5ZWRkOGRiNDc0YzM0ZjdhYmUzMDVmOG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Xilin@ICT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anose="05000000000000000000" pitchFamily="2" charset="2"/>
          <a:buChar char="n"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  <a:sym typeface="Symbol" panose="05050102010706020507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anose="05000000000000000000" pitchFamily="2" charset="2"/>
          <a:buChar char="n"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  <a:sym typeface="Symbol" panose="05050102010706020507" pitchFamily="18" charset="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3998</Words>
  <Application>WPS 演示</Application>
  <PresentationFormat>宽屏</PresentationFormat>
  <Paragraphs>400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汉仪书宋二KW</vt:lpstr>
      <vt:lpstr>Symbol</vt:lpstr>
      <vt:lpstr>Kingsoft Sign</vt:lpstr>
      <vt:lpstr>黑体</vt:lpstr>
      <vt:lpstr>汉仪中黑KW</vt:lpstr>
      <vt:lpstr>Times New Roman</vt:lpstr>
      <vt:lpstr>微软雅黑</vt:lpstr>
      <vt:lpstr>汉仪旗黑</vt:lpstr>
      <vt:lpstr>Segoe UI Light</vt:lpstr>
      <vt:lpstr>苹方-简</vt:lpstr>
      <vt:lpstr>Arial Black</vt:lpstr>
      <vt:lpstr>黑体</vt:lpstr>
      <vt:lpstr>仿宋_GB2312</vt:lpstr>
      <vt:lpstr>宋体</vt:lpstr>
      <vt:lpstr>Arial Unicode MS</vt:lpstr>
      <vt:lpstr>方正仿宋_GBK</vt:lpstr>
      <vt:lpstr>Xilin@ICT</vt:lpstr>
      <vt:lpstr>存算一体机器人加速器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感知计算</dc:title>
  <dc:creator>Dan</dc:creator>
  <cp:lastModifiedBy>WenhaoSun</cp:lastModifiedBy>
  <cp:revision>1628</cp:revision>
  <dcterms:created xsi:type="dcterms:W3CDTF">2023-11-09T10:54:11Z</dcterms:created>
  <dcterms:modified xsi:type="dcterms:W3CDTF">2023-11-09T10:54:11Z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ACD9D3B183FA47B8AFFE6C9D4A7BB240_12</vt:lpwstr>
  </property>
  <property fmtid="{D5CDD505-2E9C-101B-9397-08002B2CF9AE}" pid="3" name="KSOProductBuildVer">
    <vt:lpwstr>2052-6.2.2.8394</vt:lpwstr>
  </property>
</Properties>
</file>